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485" r:id="rId2"/>
    <p:sldId id="460" r:id="rId3"/>
    <p:sldId id="483" r:id="rId4"/>
    <p:sldId id="471" r:id="rId5"/>
    <p:sldId id="414" r:id="rId6"/>
    <p:sldId id="459" r:id="rId7"/>
    <p:sldId id="415" r:id="rId8"/>
    <p:sldId id="472" r:id="rId9"/>
    <p:sldId id="479" r:id="rId10"/>
    <p:sldId id="480" r:id="rId11"/>
    <p:sldId id="468" r:id="rId12"/>
    <p:sldId id="420" r:id="rId13"/>
    <p:sldId id="486" r:id="rId14"/>
    <p:sldId id="463" r:id="rId15"/>
    <p:sldId id="464" r:id="rId16"/>
    <p:sldId id="469" r:id="rId17"/>
    <p:sldId id="466" r:id="rId18"/>
    <p:sldId id="433" r:id="rId19"/>
    <p:sldId id="465" r:id="rId20"/>
    <p:sldId id="477" r:id="rId21"/>
    <p:sldId id="487" r:id="rId22"/>
    <p:sldId id="474" r:id="rId23"/>
    <p:sldId id="475" r:id="rId24"/>
    <p:sldId id="450" r:id="rId25"/>
    <p:sldId id="481" r:id="rId26"/>
    <p:sldId id="484" r:id="rId27"/>
  </p:sldIdLst>
  <p:sldSz cx="12192000" cy="6858000"/>
  <p:notesSz cx="6735763" cy="986631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4E5E"/>
    <a:srgbClr val="B3E5CB"/>
    <a:srgbClr val="6D6E70"/>
    <a:srgbClr val="ED164E"/>
    <a:srgbClr val="93B4D7"/>
    <a:srgbClr val="95C7EF"/>
    <a:srgbClr val="B4CEE4"/>
    <a:srgbClr val="A4D4EE"/>
    <a:srgbClr val="361971"/>
    <a:srgbClr val="4A2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6395" autoAdjust="0"/>
  </p:normalViewPr>
  <p:slideViewPr>
    <p:cSldViewPr snapToGrid="0" showGuides="1">
      <p:cViewPr varScale="1">
        <p:scale>
          <a:sx n="112" d="100"/>
          <a:sy n="112" d="100"/>
        </p:scale>
        <p:origin x="41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400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2FDA7F-6462-41C4-AD8D-4B9FE1D15025}" type="datetimeFigureOut">
              <a:rPr lang="ru-RU" smtClean="0"/>
              <a:t>17.01.2020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1274A-9615-4417-932E-1EE2E241E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241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667EF-7868-4F43-8ADC-019D11289D13}" type="datetimeFigureOut">
              <a:rPr lang="ru-RU" smtClean="0"/>
              <a:t>17.01.2020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41ADCD-315A-46D1-B2B4-9082C25D5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964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561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483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B8AA48D-3F45-4B7E-8D83-397DD59C69AB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4985948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2888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3892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8185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8997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0205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6699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3099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940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8139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29428" indent="-28054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22197" indent="-22443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71076" indent="-22443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19955" indent="-22443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B31121-D5E4-4A9A-B924-08EF9B778906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434077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834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382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504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ЗНО-2020 або ДПА за здобувачів повної загальної середньої освіти відбудеться у звичному форматі, майже без нововведень.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Основні засади визначені відповідними наказами МОН.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uk-UA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Окремо наголошуємо, що чинності набрали нові програми ЗНО.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Крім того, хочемо звернути увагу на питання нової редакції українського правопису.  у завданнях зовнішнього незалежного оцінювання протягом п’яти років будуть використовуватися норми Українського правопису, які не зазнали змін. 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617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321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701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004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17.01.2020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1447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17.01.2020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5239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17.01.2020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084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17.01.2020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721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17.01.2020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7544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17.01.2020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3943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17.01.2020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9865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17.01.2020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9333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17.01.2020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8958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17.01.2020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3871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17.01.2020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4196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171D1-4D8E-4DE2-A83F-3563E2CBC612}" type="datetimeFigureOut">
              <a:rPr lang="uk-UA" smtClean="0"/>
              <a:t>17.01.2020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8114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ZPcysTYIDWQ&amp;feature=youtu.be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8.png"/><Relationship Id="rId4" Type="http://schemas.openxmlformats.org/officeDocument/2006/relationships/hyperlink" Target="http://search.ligazakon.ua/l_doc2.nsf/link1/RE29986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hyperlink" Target="https://zno.testportal.com.ua/track" TargetMode="Externa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novaposhta.ua/tracking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hyperlink" Target="http://www.ukrposhta.com/www/upostua.nsf/search_post?openpage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microsoft.com/office/2007/relationships/hdphoto" Target="../media/hdphoto1.wd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zno.testportal.com.ua/registratio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zno.testportal.com.ua/schools/logi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hyperlink" Target="https://zakon.rada.gov.ua/laws/show/z1709-16#n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1828800" y="188008"/>
            <a:ext cx="9144000" cy="420109"/>
          </a:xfrm>
        </p:spPr>
        <p:txBody>
          <a:bodyPr>
            <a:noAutofit/>
          </a:bodyPr>
          <a:lstStyle/>
          <a:p>
            <a:r>
              <a:rPr lang="uk-UA" altLang="ru-RU" sz="20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Харківський регіональний центр оцінювання якості освіти </a:t>
            </a:r>
            <a:endParaRPr lang="ru-RU" altLang="ru-RU" sz="2000" dirty="0" smtClean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0"/>
            <a:ext cx="1828800" cy="7727182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70633" y="3299092"/>
            <a:ext cx="9144000" cy="24792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altLang="ru-RU" sz="54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Особливості реєстрації на ЗНО-2020</a:t>
            </a:r>
          </a:p>
          <a:p>
            <a:endParaRPr lang="uk-UA" altLang="ru-RU" sz="5400" b="1" dirty="0" smtClean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altLang="ru-RU" sz="18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Підготовка осіб, відповідальних за формування комплектів реєстраційних документів учнів (слухачів, студентів), які складатимуть ДПА у формі ЗНО</a:t>
            </a:r>
          </a:p>
          <a:p>
            <a:endParaRPr lang="uk-UA" altLang="ru-RU" sz="1800" b="1" dirty="0" smtClean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altLang="ru-RU" sz="1800" b="1" dirty="0" err="1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відеокоментар</a:t>
            </a:r>
            <a:r>
              <a:rPr lang="uk-UA" altLang="ru-RU" sz="18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ru-RU" sz="18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ХРЦОЯО:</a:t>
            </a:r>
          </a:p>
          <a:p>
            <a:endParaRPr lang="uk-UA" altLang="ru-RU" sz="1800" b="1" dirty="0" smtClean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hlinkClick r:id="rId4"/>
              </a:rPr>
              <a:t>https://www.youtube.com/watch?v=ZPcysTYIDWQ&amp;feature=youtu.be</a:t>
            </a:r>
            <a:endParaRPr lang="ru-RU" altLang="ru-RU" sz="2000" b="1" dirty="0" smtClean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29741" y="6021123"/>
            <a:ext cx="4811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Начальник організаційно-методичного відділу ХРЦОЯО – Шматько Олена Євгеніївна</a:t>
            </a: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267178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sz="2800" b="1" dirty="0" smtClean="0">
                <a:solidFill>
                  <a:schemeClr val="bg1"/>
                </a:solidFill>
              </a:rPr>
              <a:t>Форма медичного висновку </a:t>
            </a:r>
            <a:endParaRPr lang="uk-UA" altLang="ru-RU" sz="28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Рисунок 9"/>
          <p:cNvPicPr/>
          <p:nvPr/>
        </p:nvPicPr>
        <p:blipFill rotWithShape="1">
          <a:blip r:embed="rId3"/>
          <a:srcRect l="37109" t="19584" r="34987" b="12643"/>
          <a:stretch/>
        </p:blipFill>
        <p:spPr bwMode="auto">
          <a:xfrm>
            <a:off x="367468" y="573009"/>
            <a:ext cx="5050565" cy="62123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51961" t="18106" r="9043" b="18421"/>
          <a:stretch/>
        </p:blipFill>
        <p:spPr>
          <a:xfrm>
            <a:off x="6387810" y="573009"/>
            <a:ext cx="4985583" cy="382650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0890137" y="3474586"/>
            <a:ext cx="371765" cy="307650"/>
          </a:xfrm>
          <a:prstGeom prst="rect">
            <a:avLst/>
          </a:prstGeom>
          <a:noFill/>
          <a:ln w="28575">
            <a:solidFill>
              <a:srgbClr val="F24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1497874" y="3679185"/>
            <a:ext cx="9392263" cy="910232"/>
          </a:xfrm>
          <a:prstGeom prst="straightConnector1">
            <a:avLst/>
          </a:prstGeom>
          <a:ln w="44450">
            <a:solidFill>
              <a:srgbClr val="F24E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l="67147" t="69447" r="5500" b="13152"/>
          <a:stretch/>
        </p:blipFill>
        <p:spPr>
          <a:xfrm>
            <a:off x="6483604" y="4686500"/>
            <a:ext cx="5177173" cy="200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22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1" t="64543" r="17719" b="8791"/>
          <a:stretch>
            <a:fillRect/>
          </a:stretch>
        </p:blipFill>
        <p:spPr bwMode="auto">
          <a:xfrm>
            <a:off x="2508987" y="1018091"/>
            <a:ext cx="7667625" cy="1690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08987" y="1339701"/>
            <a:ext cx="1916112" cy="1253189"/>
          </a:xfrm>
          <a:prstGeom prst="rect">
            <a:avLst/>
          </a:prstGeom>
          <a:noFill/>
          <a:ln w="57150">
            <a:solidFill>
              <a:srgbClr val="8FC8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096689" y="3030281"/>
            <a:ext cx="485933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Детально вивчити інформацію розділу «РЕЄСТРАЦІЯ» на веб-сайті УЦОЯО: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6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бов’язковим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ознайомлення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документом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є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Порядок 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проведення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зовнішнього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незалежного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оцінювання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результатів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навчання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здобутих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основі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повної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загальної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середньої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далі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Порядок). У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документі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визначено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коло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осіб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можуть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брати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участь у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зовнішньому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оцінюванні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їхні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права й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обов’язки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унормовано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основні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засади проведення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зовнішнього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оцінювання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порядок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реєстрації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осіб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тощо</a:t>
            </a:r>
            <a:endParaRPr lang="uk-UA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7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7" t="9901" r="18820" b="13416"/>
          <a:stretch>
            <a:fillRect/>
          </a:stretch>
        </p:blipFill>
        <p:spPr bwMode="auto">
          <a:xfrm>
            <a:off x="984250" y="2719388"/>
            <a:ext cx="5832475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202238" y="3681413"/>
            <a:ext cx="1476375" cy="1438275"/>
          </a:xfrm>
          <a:prstGeom prst="rect">
            <a:avLst/>
          </a:prstGeom>
          <a:noFill/>
          <a:ln w="57150">
            <a:solidFill>
              <a:srgbClr val="8FC8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0"/>
            <a:ext cx="1500996" cy="772718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46586" y="0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altLang="ru-RU" sz="2800" b="1" dirty="0" smtClean="0">
                <a:solidFill>
                  <a:schemeClr val="bg1"/>
                </a:solidFill>
              </a:rPr>
              <a:t>Підготовка до реєстрації на ЗНО</a:t>
            </a:r>
            <a:endParaRPr lang="uk-UA" alt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39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2" t="6530" r="18246" b="38014"/>
          <a:stretch/>
        </p:blipFill>
        <p:spPr bwMode="auto">
          <a:xfrm>
            <a:off x="1358256" y="313347"/>
            <a:ext cx="10594048" cy="5522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28273" y="3951288"/>
            <a:ext cx="9810420" cy="1263650"/>
          </a:xfrm>
          <a:prstGeom prst="rect">
            <a:avLst/>
          </a:prstGeom>
          <a:noFill/>
          <a:ln w="57150">
            <a:solidFill>
              <a:srgbClr val="F24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0"/>
            <a:ext cx="1757548" cy="77271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542828" y="2014846"/>
            <a:ext cx="108065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05513" y="4345254"/>
            <a:ext cx="49282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1000" b="1" dirty="0" smtClean="0">
                <a:solidFill>
                  <a:srgbClr val="93B4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1000" b="1" dirty="0">
              <a:solidFill>
                <a:srgbClr val="93B4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2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67979" y="876300"/>
            <a:ext cx="95075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Якщо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2020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році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завершуєте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навчання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закладі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загальної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середньої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(школа,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гімназія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ліцей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тощо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– ваша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категорія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Випускник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закладу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загальної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середньої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2020 року</a:t>
            </a:r>
            <a:r>
              <a:rPr lang="ru-RU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endParaRPr lang="ru-RU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Якщо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навчаєтесь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закордонному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закладі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здобуваєте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поточному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році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повну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загальну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середню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освіту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– ваша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категорія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Випускник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який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здобуде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2020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році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повну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загальну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середню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освіту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закордонному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закладі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Якщо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є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учнем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(студентом,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слухачем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закладів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професійної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професійно-технічної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здобуваєте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поточному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році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повну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загальну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середню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освіту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Учень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(слухач) закладу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професійної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професійно-технічної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Якщо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є студентом закладу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вищої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коледж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і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здобуваєте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поточному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році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повну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загальну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середню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освіту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або повторно  складаєте ДПА у формі ЗНО з української мови/математики/історії України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ваша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категорія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«Студент закладу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вищої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Якщо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вже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маєте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атестат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здобули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повну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загальну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середню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освіту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попередні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роки),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незалежно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того, де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навчаєте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ся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зараз (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чи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продовжуєте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навчатися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), – ваша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категорія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</a:rPr>
              <a:t>«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</a:rPr>
              <a:t>Випускник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</a:rPr>
              <a:t>минулих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F24E5E"/>
                </a:solidFill>
                <a:latin typeface="Arial" panose="020B0604020202020204" pitchFamily="34" charset="0"/>
              </a:rPr>
              <a:t>років</a:t>
            </a:r>
            <a:r>
              <a:rPr lang="ru-RU" dirty="0">
                <a:solidFill>
                  <a:srgbClr val="F24E5E"/>
                </a:solidFill>
                <a:latin typeface="Arial" panose="020B0604020202020204" pitchFamily="34" charset="0"/>
              </a:rPr>
              <a:t>».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1189931" y="876300"/>
            <a:ext cx="1452908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ru-RU" sz="17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ЗЗСО</a:t>
            </a:r>
          </a:p>
        </p:txBody>
      </p:sp>
      <p:sp>
        <p:nvSpPr>
          <p:cNvPr id="12293" name="TextBox 8"/>
          <p:cNvSpPr txBox="1">
            <a:spLocks noChangeArrowheads="1"/>
          </p:cNvSpPr>
          <p:nvPr/>
        </p:nvSpPr>
        <p:spPr bwMode="auto">
          <a:xfrm>
            <a:off x="1189931" y="1910489"/>
            <a:ext cx="1452908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ru-RU" sz="17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ЗЗСО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89931" y="3063645"/>
            <a:ext cx="1452908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7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ЗПТО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89931" y="4216801"/>
            <a:ext cx="101931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7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ЗВО </a:t>
            </a:r>
            <a:endParaRPr lang="uk-UA" sz="1700" dirty="0" smtClean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700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І-ІІ </a:t>
            </a:r>
            <a:r>
              <a:rPr lang="uk-UA" sz="1700" dirty="0" err="1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р.а</a:t>
            </a:r>
            <a:r>
              <a:rPr lang="uk-UA" sz="17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1483"/>
            <a:ext cx="1500996" cy="772718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altLang="ru-RU" sz="2800" b="1" dirty="0">
                <a:solidFill>
                  <a:schemeClr val="bg1"/>
                </a:solidFill>
                <a:cs typeface="Arial" panose="020B0604020202020204" pitchFamily="34" charset="0"/>
              </a:rPr>
              <a:t>Правильне обрання </a:t>
            </a:r>
            <a:r>
              <a:rPr lang="uk-UA" altLang="ru-RU" sz="2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категорії</a:t>
            </a:r>
            <a:endParaRPr lang="uk-UA" sz="2800" b="1" dirty="0">
              <a:solidFill>
                <a:schemeClr val="bg1"/>
              </a:solidFill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96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122238"/>
            <a:ext cx="1554162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-284163" y="2644775"/>
            <a:ext cx="3222626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ru-RU" b="1" dirty="0">
                <a:solidFill>
                  <a:srgbClr val="F24E5E"/>
                </a:solidFill>
                <a:latin typeface="Arial" panose="020B0604020202020204" pitchFamily="34" charset="0"/>
              </a:rPr>
              <a:t>Зразок оформлення реєстраційної картки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387" y="122238"/>
            <a:ext cx="5334743" cy="670568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8044130" y="122238"/>
            <a:ext cx="4074076" cy="7435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tabLst>
                <a:tab pos="540385" algn="l"/>
              </a:tabLst>
            </a:pPr>
            <a:r>
              <a:rPr lang="uk-UA" sz="1400" dirty="0"/>
              <a:t>Перевірити правильність оформлення реєстраційної картки: </a:t>
            </a:r>
            <a:endParaRPr lang="ru-RU" sz="1400" dirty="0"/>
          </a:p>
          <a:p>
            <a:pPr lvl="0" algn="ctr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endParaRPr lang="en-US" sz="14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endParaRPr lang="uk-UA" sz="14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наявність тексту Заяви</a:t>
            </a:r>
            <a:endParaRPr lang="en-US" sz="14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4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дати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та особистого підпису особи, яка реєструється</a:t>
            </a:r>
          </a:p>
          <a:p>
            <a:pPr lvl="0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endParaRPr lang="en-US" sz="14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правильність </a:t>
            </a:r>
            <a:r>
              <a:rPr lang="uk-UA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написання: ПІБ, дати народження, серії/номера паспортного документу 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endParaRPr lang="uk-UA" sz="14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endParaRPr lang="uk-UA" sz="1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правильність </a:t>
            </a:r>
            <a:r>
              <a:rPr lang="uk-UA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відомостей про заклад освіти 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endParaRPr lang="uk-UA" sz="14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endParaRPr lang="uk-UA" sz="1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endParaRPr lang="uk-UA" sz="14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перелік </a:t>
            </a:r>
            <a:r>
              <a:rPr lang="uk-UA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навчальних </a:t>
            </a:r>
            <a:r>
              <a:rPr lang="uk-UA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предметів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обраних </a:t>
            </a:r>
            <a:r>
              <a:rPr lang="uk-UA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для проходження ДПА та </a:t>
            </a:r>
            <a:r>
              <a:rPr lang="uk-UA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ЗНО</a:t>
            </a:r>
          </a:p>
          <a:p>
            <a:pPr algn="just">
              <a:lnSpc>
                <a:spcPct val="107000"/>
              </a:lnSpc>
              <a:tabLst>
                <a:tab pos="540385" algn="l"/>
              </a:tabLst>
            </a:pPr>
            <a:endParaRPr lang="uk-UA" sz="14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tabLst>
                <a:tab pos="540385" algn="l"/>
              </a:tabLst>
            </a:pPr>
            <a:endParaRPr lang="uk-UA" sz="1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tabLst>
                <a:tab pos="540385" algn="l"/>
              </a:tabLst>
            </a:pPr>
            <a:endParaRPr lang="uk-UA" sz="14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tabLst>
                <a:tab pos="540385" algn="l"/>
              </a:tabLst>
            </a:pPr>
            <a:endParaRPr lang="uk-UA" sz="1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tabLst>
                <a:tab pos="540385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наявність </a:t>
            </a:r>
            <a:r>
              <a:rPr lang="uk-UA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спеціально відведених місцях двох однакових фотокарток для документів (чорно-білих або кольорових на фотопапері) розміром 3 х 4 см із зображенням, що відповідає досягнутому віку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endParaRPr lang="ru-RU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8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1483"/>
            <a:ext cx="1500996" cy="772718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sz="2800" b="1" dirty="0" smtClean="0">
                <a:solidFill>
                  <a:schemeClr val="bg1"/>
                </a:solidFill>
              </a:rPr>
              <a:t>    Список </a:t>
            </a:r>
            <a:endParaRPr lang="uk-UA" altLang="ru-RU" sz="28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17425" t="20439" r="51020" b="7529"/>
          <a:stretch/>
        </p:blipFill>
        <p:spPr>
          <a:xfrm>
            <a:off x="1169481" y="710661"/>
            <a:ext cx="4694664" cy="6028219"/>
          </a:xfrm>
          <a:prstGeom prst="rect">
            <a:avLst/>
          </a:prstGeom>
          <a:ln>
            <a:solidFill>
              <a:srgbClr val="6D6E7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371924" y="710661"/>
            <a:ext cx="53928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осіб, які проходитимуть ДПА за освітній рівень повної загальної середньої освіти у формі ЗНО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71924" y="1633991"/>
            <a:ext cx="5545231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5113" algn="just"/>
            <a:r>
              <a:rPr lang="uk-UA" dirty="0"/>
              <a:t>У Списку повинні бути зазначені:</a:t>
            </a:r>
            <a:endParaRPr lang="ru-RU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uk-UA" dirty="0"/>
              <a:t>дата і номер вихідного листа закладу освіти </a:t>
            </a:r>
            <a:endParaRPr lang="ru-RU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uk-UA" dirty="0"/>
              <a:t>підпис керівника закладу освіти</a:t>
            </a:r>
            <a:endParaRPr lang="ru-RU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uk-UA" dirty="0"/>
              <a:t>печатка закладу освіти (за наявності)</a:t>
            </a:r>
            <a:endParaRPr lang="ru-RU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uk-UA" dirty="0"/>
              <a:t>кількість комплектів реєстраційних документів (по факту) </a:t>
            </a:r>
            <a:endParaRPr lang="ru-RU" dirty="0"/>
          </a:p>
          <a:p>
            <a:pPr algn="just"/>
            <a:endParaRPr lang="uk-UA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dirty="0" smtClean="0"/>
              <a:t>Список </a:t>
            </a:r>
            <a:r>
              <a:rPr lang="uk-UA" dirty="0"/>
              <a:t>можна формувати </a:t>
            </a:r>
            <a:r>
              <a:rPr lang="uk-UA" dirty="0" smtClean="0"/>
              <a:t>на окремі </a:t>
            </a:r>
            <a:r>
              <a:rPr lang="uk-UA" dirty="0"/>
              <a:t>класи/групи або їх частини. </a:t>
            </a:r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dirty="0" smtClean="0"/>
              <a:t>Учасників</a:t>
            </a:r>
            <a:r>
              <a:rPr lang="uk-UA" dirty="0"/>
              <a:t>, яким надано право повторного перескладання ДПА у формі ЗНО за 2019 </a:t>
            </a:r>
            <a:r>
              <a:rPr lang="uk-UA" dirty="0" smtClean="0"/>
              <a:t>рік – включати у загальний Список від ЗВО І-ІІ </a:t>
            </a:r>
            <a:r>
              <a:rPr lang="uk-UA" dirty="0" err="1" smtClean="0"/>
              <a:t>р.а</a:t>
            </a:r>
            <a:r>
              <a:rPr lang="uk-UA" dirty="0" smtClean="0"/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dirty="0" smtClean="0"/>
              <a:t>Осіб</a:t>
            </a:r>
            <a:r>
              <a:rPr lang="uk-UA" dirty="0"/>
              <a:t>, які звільнені від ДПА, у С</a:t>
            </a:r>
            <a:r>
              <a:rPr lang="uk-UA" dirty="0" smtClean="0"/>
              <a:t>писок </a:t>
            </a:r>
            <a:r>
              <a:rPr lang="uk-UA" dirty="0"/>
              <a:t>включати не потрібно</a:t>
            </a:r>
            <a:r>
              <a:rPr lang="uk-UA" dirty="0" smtClean="0"/>
              <a:t>.</a:t>
            </a:r>
          </a:p>
          <a:p>
            <a:pPr indent="265113" algn="just"/>
            <a:endParaRPr lang="ru-RU" dirty="0"/>
          </a:p>
          <a:p>
            <a:pPr indent="265113" algn="just"/>
            <a:r>
              <a:rPr lang="uk-UA" i="1" dirty="0" smtClean="0"/>
              <a:t>Увага</a:t>
            </a:r>
            <a:r>
              <a:rPr lang="uk-UA" i="1" dirty="0"/>
              <a:t>! Форма Списку затверджена наказом МОНУ  від 10.01.2017 № 25, </a:t>
            </a:r>
            <a:r>
              <a:rPr lang="uk-UA" i="1" dirty="0" smtClean="0"/>
              <a:t>змінювати </a:t>
            </a:r>
            <a:r>
              <a:rPr lang="uk-UA" i="1" dirty="0"/>
              <a:t>форму не можна!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559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 txBox="1">
            <a:spLocks/>
          </p:cNvSpPr>
          <p:nvPr/>
        </p:nvSpPr>
        <p:spPr>
          <a:xfrm>
            <a:off x="1409790" y="1018459"/>
            <a:ext cx="4190865" cy="21478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Учні/студенти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ЗЗСО, ЗПТО, ЗВО І-ІІ </a:t>
            </a:r>
            <a:r>
              <a:rPr lang="uk-UA" sz="2800" dirty="0" err="1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р.а</a:t>
            </a:r>
            <a:r>
              <a:rPr lang="uk-UA" sz="28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uk-UA" sz="28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 в </a:t>
            </a: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</a:t>
            </a:r>
            <a:r>
              <a:rPr lang="uk-UA" sz="28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році завершують здобуття повної загальної середньої </a:t>
            </a: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uk-UA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uk-U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7469819" y="888315"/>
            <a:ext cx="4255727" cy="21494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Студенти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ЗВО І-ІІ </a:t>
            </a:r>
            <a:r>
              <a:rPr lang="uk-UA" sz="2800" dirty="0" err="1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р.а</a:t>
            </a:r>
            <a:r>
              <a:rPr lang="uk-UA" sz="28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22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 скористалися правом повторного складання ДПА у формі ЗНО з української мови/математики/історії України (в 2019 році одержали 1-3 бали)</a:t>
            </a:r>
            <a:endParaRPr lang="ru-RU" sz="2200" dirty="0" smtClean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uk-UA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uk-U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 rot="5400000">
            <a:off x="6537223" y="400284"/>
            <a:ext cx="409575" cy="6832600"/>
          </a:xfrm>
          <a:prstGeom prst="rightBrace">
            <a:avLst>
              <a:gd name="adj1" fmla="val 8333"/>
              <a:gd name="adj2" fmla="val 50000"/>
            </a:avLst>
          </a:prstGeom>
          <a:ln w="38100">
            <a:solidFill>
              <a:srgbClr val="F24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61" name="Прямоугольник 8"/>
          <p:cNvSpPr>
            <a:spLocks noChangeArrowheads="1"/>
          </p:cNvSpPr>
          <p:nvPr/>
        </p:nvSpPr>
        <p:spPr bwMode="auto">
          <a:xfrm>
            <a:off x="3694010" y="4207895"/>
            <a:ext cx="6096000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ru-RU" sz="24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Заклад освіти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ru-RU" sz="24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надсилає поштою не пізніше ніж </a:t>
            </a:r>
            <a:r>
              <a:rPr lang="uk-UA" altLang="ru-RU" sz="28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17.03.2020</a:t>
            </a:r>
            <a:r>
              <a:rPr lang="uk-UA" altLang="ru-RU" sz="2800" b="1" dirty="0" smtClean="0">
                <a:solidFill>
                  <a:srgbClr val="E527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ru-RU" sz="24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ХРЦОЯО список випускників і комплекти реєстраційних документів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1483"/>
            <a:ext cx="1500996" cy="772718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sz="2800" b="1" dirty="0">
                <a:solidFill>
                  <a:schemeClr val="bg1"/>
                </a:solidFill>
              </a:rPr>
              <a:t>Надсилання документів до ХРЦОЯО</a:t>
            </a:r>
            <a:endParaRPr lang="uk-UA" altLang="ru-RU" sz="28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1" name="Прямоугольник 6"/>
          <p:cNvSpPr>
            <a:spLocks noChangeArrowheads="1"/>
          </p:cNvSpPr>
          <p:nvPr/>
        </p:nvSpPr>
        <p:spPr bwMode="auto">
          <a:xfrm>
            <a:off x="882414" y="6403549"/>
            <a:ext cx="113023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ru-RU" i="1" dirty="0">
                <a:latin typeface="Arial" panose="020B0604020202020204" pitchFamily="34" charset="0"/>
                <a:cs typeface="Arial" panose="020B0604020202020204" pitchFamily="34" charset="0"/>
              </a:rPr>
              <a:t>Дата подання визначається за </a:t>
            </a:r>
            <a:r>
              <a:rPr lang="uk-UA" altLang="ru-RU" b="1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відтиском штемпеля відправлення на поштовому конверті</a:t>
            </a:r>
            <a:endParaRPr lang="uk-UA" altLang="ru-RU" i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01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0128" t="21670" r="30454" b="20139"/>
          <a:stretch/>
        </p:blipFill>
        <p:spPr>
          <a:xfrm>
            <a:off x="2997236" y="1045016"/>
            <a:ext cx="6471323" cy="483672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611528" y="1953928"/>
            <a:ext cx="3051209" cy="1029904"/>
          </a:xfrm>
          <a:prstGeom prst="rect">
            <a:avLst/>
          </a:prstGeom>
          <a:noFill/>
          <a:ln w="57150">
            <a:solidFill>
              <a:srgbClr val="F24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1483"/>
            <a:ext cx="1500996" cy="772718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altLang="ru-RU" sz="2800" b="1" dirty="0" smtClean="0">
                <a:solidFill>
                  <a:schemeClr val="bg1"/>
                </a:solidFill>
              </a:rPr>
              <a:t>Сертифікат ЗНО</a:t>
            </a:r>
            <a:endParaRPr lang="uk-UA" alt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883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236" y="715808"/>
            <a:ext cx="7830471" cy="2284413"/>
          </a:xfrm>
        </p:spPr>
        <p:txBody>
          <a:bodyPr rtlCol="0">
            <a:noAutofit/>
          </a:bodyPr>
          <a:lstStyle/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Перереєстрація (внесення змін) </a:t>
            </a:r>
            <a:r>
              <a:rPr lang="uk-UA" sz="28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здійснюється в межах часу, </a:t>
            </a:r>
            <a:b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відведеного для реєстрації та перереєстрації, </a:t>
            </a:r>
            <a:b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але </a:t>
            </a:r>
            <a:r>
              <a:rPr lang="uk-UA" sz="2800" u="sng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після отримання Сертифіката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(з 03.02 по 24.03.2020)</a:t>
            </a:r>
            <a:endParaRPr lang="ru-RU" sz="28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9049" y="3465223"/>
            <a:ext cx="9364513" cy="3520964"/>
          </a:xfrm>
        </p:spPr>
        <p:txBody>
          <a:bodyPr rtlCol="0">
            <a:normAutofit fontScale="92500" lnSpcReduction="10000"/>
          </a:bodyPr>
          <a:lstStyle/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2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перереєстрації учаснику зовнішнього оцінювання необхідно:          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uk-UA" sz="2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внести зміни до реєстраційних даних за допомогою спеціального сервісу, розміщеного на веб-сайті Українського центру</a:t>
            </a:r>
            <a:r>
              <a:rPr lang="uk-UA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uk-UA" sz="2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сформувати та </a:t>
            </a:r>
            <a:r>
              <a:rPr lang="uk-UA" sz="26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оформити </a:t>
            </a:r>
            <a:r>
              <a:rPr lang="uk-UA" sz="26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нову</a:t>
            </a:r>
            <a:r>
              <a:rPr lang="uk-UA" sz="26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реєстраційну картку</a:t>
            </a:r>
            <a:r>
              <a:rPr lang="uk-UA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uk-UA" sz="2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повторно сформувати комплект реєстраційних документів, що має містити:</a:t>
            </a:r>
          </a:p>
          <a:p>
            <a:pPr indent="0" algn="just" fontAlgn="auto">
              <a:spcAft>
                <a:spcPts val="0"/>
              </a:spcAft>
              <a:buNone/>
              <a:defRPr/>
            </a:pPr>
            <a:r>
              <a:rPr lang="uk-UA" sz="2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- нову реєстраційну картку;</a:t>
            </a:r>
          </a:p>
          <a:p>
            <a:pPr indent="0" algn="just" fontAlgn="auto">
              <a:spcAft>
                <a:spcPts val="0"/>
              </a:spcAft>
              <a:buNone/>
              <a:defRPr/>
            </a:pPr>
            <a:r>
              <a:rPr lang="uk-UA" sz="2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- отриманий раніше </a:t>
            </a:r>
            <a:r>
              <a:rPr lang="uk-UA" sz="26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Сертифікат</a:t>
            </a:r>
            <a:r>
              <a:rPr lang="uk-UA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uk-UA" sz="2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 анулюється.</a:t>
            </a:r>
            <a:endParaRPr lang="uk-UA" sz="26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1483"/>
            <a:ext cx="1500996" cy="7727182"/>
          </a:xfrm>
          <a:prstGeom prst="rect">
            <a:avLst/>
          </a:prstGeom>
        </p:spPr>
      </p:pic>
      <p:pic>
        <p:nvPicPr>
          <p:cNvPr id="8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9" t="59760" r="64005" b="19521"/>
          <a:stretch>
            <a:fillRect/>
          </a:stretch>
        </p:blipFill>
        <p:spPr bwMode="auto">
          <a:xfrm>
            <a:off x="9008834" y="797031"/>
            <a:ext cx="2882149" cy="2213238"/>
          </a:xfrm>
          <a:prstGeom prst="rect">
            <a:avLst/>
          </a:prstGeom>
          <a:noFill/>
          <a:ln w="9525">
            <a:solidFill>
              <a:srgbClr val="E5275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altLang="ru-RU" sz="2800" b="1" dirty="0" smtClean="0">
                <a:solidFill>
                  <a:schemeClr val="bg1"/>
                </a:solidFill>
              </a:rPr>
              <a:t>Перереєстрація</a:t>
            </a:r>
            <a:endParaRPr lang="uk-UA" altLang="ru-RU" sz="2800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51619" y="1991170"/>
            <a:ext cx="1916112" cy="350304"/>
          </a:xfrm>
          <a:prstGeom prst="rect">
            <a:avLst/>
          </a:prstGeom>
          <a:noFill/>
          <a:ln w="57150">
            <a:solidFill>
              <a:srgbClr val="8FC8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27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 txBox="1">
            <a:spLocks/>
          </p:cNvSpPr>
          <p:nvPr/>
        </p:nvSpPr>
        <p:spPr>
          <a:xfrm>
            <a:off x="1217015" y="1281340"/>
            <a:ext cx="4471404" cy="21478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uk-UA" sz="2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Учні/студенти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2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ЗЗСО, ЗПТО, ЗВО І-ІІ </a:t>
            </a:r>
            <a:r>
              <a:rPr lang="uk-UA" sz="26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р.а</a:t>
            </a:r>
            <a:r>
              <a:rPr lang="uk-UA" sz="2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uk-UA" sz="2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uk-UA" sz="2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 в </a:t>
            </a:r>
            <a:r>
              <a:rPr lang="uk-UA" sz="2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</a:t>
            </a:r>
            <a:r>
              <a:rPr lang="uk-UA" sz="2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році завершують здобуття повної загальної середньої </a:t>
            </a:r>
            <a:r>
              <a:rPr lang="uk-UA" sz="2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endParaRPr lang="ru-RU" sz="26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uk-UA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uk-UA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8074021" y="1074964"/>
            <a:ext cx="4110725" cy="21494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uk-UA" sz="2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Студенти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2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ЗВО І-ІІ </a:t>
            </a:r>
            <a:r>
              <a:rPr lang="uk-UA" sz="26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р.а</a:t>
            </a:r>
            <a:r>
              <a:rPr lang="uk-UA" sz="2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uk-UA" sz="2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20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 </a:t>
            </a:r>
            <a:r>
              <a:rPr lang="uk-UA" sz="2000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результатами  складання ДПА з української </a:t>
            </a:r>
            <a:r>
              <a:rPr lang="uk-UA" sz="20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мови/математики/історії України </a:t>
            </a:r>
            <a:r>
              <a:rPr lang="uk-UA" sz="2000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формі ЗНО в </a:t>
            </a:r>
            <a:r>
              <a:rPr lang="uk-UA" sz="20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 </a:t>
            </a:r>
            <a:r>
              <a:rPr lang="uk-UA" sz="2000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році одержали 1-3 бали</a:t>
            </a:r>
            <a:endParaRPr lang="ru-RU" sz="2000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uk-UA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uk-UA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 rot="5400000">
            <a:off x="6547016" y="12927"/>
            <a:ext cx="409575" cy="6832600"/>
          </a:xfrm>
          <a:prstGeom prst="rightBrace">
            <a:avLst>
              <a:gd name="adj1" fmla="val 8333"/>
              <a:gd name="adj2" fmla="val 50000"/>
            </a:avLst>
          </a:prstGeom>
          <a:ln w="38100">
            <a:solidFill>
              <a:srgbClr val="F24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1483"/>
            <a:ext cx="1500996" cy="772718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sz="2800" b="1" dirty="0">
                <a:solidFill>
                  <a:schemeClr val="bg1"/>
                </a:solidFill>
                <a:cs typeface="Arial" panose="020B0604020202020204" pitchFamily="34" charset="0"/>
              </a:rPr>
              <a:t>Надсилання документів до ХРЦОЯО</a:t>
            </a:r>
            <a:endParaRPr lang="uk-UA" altLang="ru-RU" sz="2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58302" y="3844498"/>
            <a:ext cx="95870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Заклад освіти </a:t>
            </a:r>
          </a:p>
          <a:p>
            <a:pPr algn="ctr"/>
            <a:r>
              <a:rPr lang="uk-UA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надсилає поштою </a:t>
            </a:r>
            <a:r>
              <a:rPr lang="uk-UA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не пізніше </a:t>
            </a:r>
            <a:r>
              <a:rPr lang="uk-UA" altLang="ru-RU" sz="24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24.03.2020</a:t>
            </a:r>
            <a:r>
              <a:rPr lang="uk-UA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НОВИЙ</a:t>
            </a:r>
            <a:r>
              <a:rPr lang="uk-UA" altLang="ru-RU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список випускників (в списку наявні лише особи, які пройшли перереєстрацію) і комплект/ти реєстраційних документів (з </a:t>
            </a:r>
            <a:r>
              <a:rPr lang="uk-UA" alt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НОВОЮ</a:t>
            </a:r>
            <a:r>
              <a:rPr lang="uk-UA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реєстраційною карткою для кожної особи, яка у списку</a:t>
            </a:r>
            <a:r>
              <a:rPr lang="uk-UA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uk-UA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6"/>
          <p:cNvSpPr>
            <a:spLocks noChangeArrowheads="1"/>
          </p:cNvSpPr>
          <p:nvPr/>
        </p:nvSpPr>
        <p:spPr bwMode="auto">
          <a:xfrm>
            <a:off x="882414" y="6403549"/>
            <a:ext cx="113023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ru-RU" i="1" dirty="0">
                <a:latin typeface="Arial" panose="020B0604020202020204" pitchFamily="34" charset="0"/>
                <a:cs typeface="Arial" panose="020B0604020202020204" pitchFamily="34" charset="0"/>
              </a:rPr>
              <a:t>Дата подання визначається за </a:t>
            </a:r>
            <a:r>
              <a:rPr lang="uk-UA" altLang="ru-RU" b="1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відтиском штемпеля відправлення на поштовому конверті</a:t>
            </a:r>
            <a:endParaRPr lang="uk-UA" altLang="ru-RU" i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32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2549" y="752769"/>
            <a:ext cx="10804605" cy="567610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Наказ МОНУ </a:t>
            </a:r>
            <a:r>
              <a:rPr lang="uk-UA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</a:t>
            </a:r>
            <a:r>
              <a:rPr lang="ru-RU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10.01.2017 № 25 </a:t>
            </a:r>
            <a:r>
              <a:rPr lang="uk-UA" altLang="ru-RU" sz="2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«Деякі питання нормативного забезпечення зовнішнього незалежного оцінювання результатів навчання, здобутих на основі повної загальної середньої освіти» </a:t>
            </a:r>
            <a:r>
              <a:rPr lang="uk-UA" altLang="ru-RU" sz="2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(зміни до Порядку проведення ЗНО від 12.12.2019 № 1554)</a:t>
            </a:r>
          </a:p>
          <a:p>
            <a:pPr marL="0" indent="0" algn="just">
              <a:buNone/>
            </a:pP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Наказ </a:t>
            </a:r>
            <a:r>
              <a:rPr lang="uk-UA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МОНУ від 11.05.2019 № 635 </a:t>
            </a:r>
            <a:r>
              <a:rPr lang="uk-UA" altLang="ru-RU" sz="2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«Деякі питання проведення в 2020 році зовнішнього незалежного оцінювання результатів навчання, здобутих на основі повної загальної середньої освіти»</a:t>
            </a:r>
            <a:r>
              <a:rPr lang="en-US" altLang="ru-RU" sz="2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altLang="ru-RU" sz="22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Наказ </a:t>
            </a:r>
            <a:r>
              <a:rPr lang="ru-RU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МОНУ </a:t>
            </a:r>
            <a:r>
              <a:rPr lang="uk-UA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 09.07.2019 № 947 </a:t>
            </a:r>
            <a:r>
              <a:rPr lang="uk-UA" altLang="ru-RU" sz="2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«Про підготовку до проведення в 2020 році зовнішнього незалежного оцінювання результатів навчання, здобутих на основі повної загальної освіти</a:t>
            </a:r>
            <a:r>
              <a:rPr lang="uk-UA" altLang="ru-RU" sz="2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marL="0" indent="0" algn="just">
              <a:buNone/>
            </a:pPr>
            <a:endParaRPr lang="en-US" altLang="ru-RU" sz="22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Наказ МОНУ/МОЗУ від 29.08.2016 №1027/900 </a:t>
            </a:r>
            <a:r>
              <a:rPr lang="uk-UA" altLang="ru-RU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«Деякі питання участі у зовнішньому незалежному оцінюванні та вступних іспитах осіб, які мають певні захворювання та/або патологічні стани, інвалідність»</a:t>
            </a:r>
          </a:p>
          <a:p>
            <a:pPr marL="0" indent="0" algn="just">
              <a:buNone/>
            </a:pPr>
            <a:r>
              <a:rPr lang="uk-UA" altLang="ru-RU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0"/>
            <a:ext cx="1500996" cy="77271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12265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altLang="ru-RU" sz="2800" b="1" dirty="0">
                <a:solidFill>
                  <a:schemeClr val="bg1"/>
                </a:solidFill>
              </a:rPr>
              <a:t>Нормативно-правові документи</a:t>
            </a:r>
            <a:endParaRPr lang="uk-UA" sz="2800" dirty="0">
              <a:solidFill>
                <a:schemeClr val="bg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07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503399"/>
              </p:ext>
            </p:extLst>
          </p:nvPr>
        </p:nvGraphicFramePr>
        <p:xfrm>
          <a:off x="923925" y="4762500"/>
          <a:ext cx="10842625" cy="19796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842625">
                  <a:extLst>
                    <a:ext uri="{9D8B030D-6E8A-4147-A177-3AD203B41FA5}">
                      <a16:colId xmlns:a16="http://schemas.microsoft.com/office/drawing/2014/main" val="3492125876"/>
                    </a:ext>
                  </a:extLst>
                </a:gridCol>
              </a:tblGrid>
              <a:tr h="402109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latin typeface="+mn-lt"/>
                      </a:endParaRPr>
                    </a:p>
                  </a:txBody>
                  <a:tcPr marL="91430" marR="91430" marT="45706" marB="4570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739355"/>
                  </a:ext>
                </a:extLst>
              </a:tr>
              <a:tr h="1577504">
                <a:tc>
                  <a:txBody>
                    <a:bodyPr/>
                    <a:lstStyle/>
                    <a:p>
                      <a:pPr marL="0" marR="0" indent="35718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Якщо учасник зовнішнього оцінювання через певні причини не зможе взяти участь у зовнішньому оцінюванні, то він повинен не пізніше ніж </a:t>
                      </a:r>
                      <a:r>
                        <a:rPr lang="uk-UA" sz="1800" b="1" kern="1200" dirty="0" smtClean="0">
                          <a:solidFill>
                            <a:srgbClr val="F24E5E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 16 квітня 2020 року</a:t>
                      </a:r>
                      <a:r>
                        <a:rPr lang="uk-UA" sz="1800" kern="1200" dirty="0" smtClean="0"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                                 </a:t>
                      </a:r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надіслати до ХРЦОЯО </a:t>
                      </a:r>
                      <a:r>
                        <a:rPr lang="uk-UA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раніше отриманий Сертифікат і заяву про відмову в реєстрації. </a:t>
                      </a:r>
                    </a:p>
                    <a:p>
                      <a:pPr marL="0" marR="0" indent="35718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 разі, якщо відмова від учасника, </a:t>
                      </a:r>
                      <a:r>
                        <a:rPr lang="uk-UA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який в 2020 році завершує здобуття повної загальної середньої освіти,  </a:t>
                      </a:r>
                      <a:r>
                        <a:rPr lang="uk-UA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заклад освіти повинен надати відповідне </a:t>
                      </a:r>
                      <a:r>
                        <a:rPr lang="uk-UA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клопотання.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0" marR="91430" marT="45706" marB="45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10004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7877" t="22548" r="35974" b="43046"/>
          <a:stretch/>
        </p:blipFill>
        <p:spPr>
          <a:xfrm>
            <a:off x="923925" y="826292"/>
            <a:ext cx="5118100" cy="39782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1125" y="868362"/>
            <a:ext cx="5305425" cy="389413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964385" y="2418907"/>
            <a:ext cx="52931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3462">
                  <a:solidFill>
                    <a:srgbClr val="CA7380"/>
                  </a:solidFill>
                  <a:prstDash val="solid"/>
                </a:ln>
                <a:solidFill>
                  <a:srgbClr val="F24E5E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+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1483"/>
            <a:ext cx="1173310" cy="772718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52248"/>
            <a:ext cx="12002612" cy="492443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r>
              <a:rPr lang="uk-UA" sz="2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Відмова учасника від складання ЗНО</a:t>
            </a:r>
            <a:endParaRPr lang="ru-RU" sz="2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23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0"/>
            <a:ext cx="1500996" cy="77271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52248"/>
            <a:ext cx="12002612" cy="492443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r>
              <a:rPr lang="uk-UA" sz="2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Сервіси </a:t>
            </a:r>
            <a:r>
              <a:rPr lang="uk-UA" sz="2600" b="1" dirty="0">
                <a:solidFill>
                  <a:schemeClr val="bg1"/>
                </a:solidFill>
                <a:cs typeface="Arial" panose="020B0604020202020204" pitchFamily="34" charset="0"/>
              </a:rPr>
              <a:t>щодо перевірки стану реєстрації </a:t>
            </a:r>
            <a:endParaRPr lang="ru-RU" sz="2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132" y="674580"/>
            <a:ext cx="83341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85750" lvl="0" algn="ctr"/>
            <a:r>
              <a:rPr lang="uk-UA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Сервіс 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«Керівникам закладів освіти», </a:t>
            </a:r>
            <a:r>
              <a:rPr lang="uk-UA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закритий доступ 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</a:p>
          <a:p>
            <a:pPr marR="285750" lvl="0" algn="ctr"/>
            <a:r>
              <a:rPr lang="uk-UA" b="1" u="sng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для керівників </a:t>
            </a:r>
            <a:r>
              <a:rPr lang="uk-UA" b="1" u="sng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закладів 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uk-UA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 логіном та паролем керівника закладу)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6924" y="596939"/>
            <a:ext cx="2315688" cy="623203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1071132" y="1397288"/>
            <a:ext cx="809301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Сервіс</a:t>
            </a:r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надає</a:t>
            </a:r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можливість</a:t>
            </a:r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відслідковувати</a:t>
            </a:r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хід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реєстрації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учнів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закладу (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процес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генерування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реєстраційних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карток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стан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опрацювання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документів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етапи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опрацювання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b="1" dirty="0" err="1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Сервіс</a:t>
            </a:r>
            <a:r>
              <a:rPr lang="ru-RU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надає</a:t>
            </a:r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можливість</a:t>
            </a:r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автоматичного </a:t>
            </a:r>
            <a:r>
              <a:rPr lang="ru-RU" b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формування</a:t>
            </a:r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Списку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учасників за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визначеною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формою у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форматі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Excel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uk-U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який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необхідно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відредагувати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вставити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у бланк листа закладу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перед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відправленням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до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ХРЦОЯО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ru-RU" b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Сервісі</a:t>
            </a:r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 03.02.2020 буде </a:t>
            </a:r>
            <a:r>
              <a:rPr lang="ru-RU" b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розміщено</a:t>
            </a:r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58775" indent="-358775" algn="just">
              <a:buFont typeface="Arial" panose="020B0604020202020204" pitchFamily="34" charset="0"/>
              <a:buChar char="•"/>
            </a:pP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зразки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документів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необхідні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реєстрації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358775" algn="just">
              <a:buFont typeface="Arial" panose="020B0604020202020204" pitchFamily="34" charset="0"/>
              <a:buChar char="•"/>
            </a:pP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інформацію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механізм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реєстрації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учнів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не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мають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358775" indent="-358775"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паспорта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для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проходження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державної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підсумкової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атестації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58775" indent="-358775" algn="just"/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формі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зовнішнього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оцінювання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358775" algn="just">
              <a:buFont typeface="Arial" panose="020B0604020202020204" pitchFamily="34" charset="0"/>
              <a:buChar char="•"/>
            </a:pP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закладів ЗВО І-ІІ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р.а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. – спеціальний 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та інформацію щодо реєстрації студентів для повторного складання ДПА у формі ЗНО з української мови/математики/історії України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358775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інші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матеріали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59297" y="2948299"/>
            <a:ext cx="2043527" cy="350304"/>
          </a:xfrm>
          <a:prstGeom prst="rect">
            <a:avLst/>
          </a:prstGeom>
          <a:noFill/>
          <a:ln w="57150">
            <a:solidFill>
              <a:srgbClr val="8FC8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7532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0"/>
            <a:ext cx="1500996" cy="77271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52248"/>
            <a:ext cx="12002612" cy="492443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r>
              <a:rPr lang="uk-UA" sz="2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Сервіси </a:t>
            </a:r>
            <a:r>
              <a:rPr lang="uk-UA" sz="2600" b="1" dirty="0">
                <a:solidFill>
                  <a:schemeClr val="bg1"/>
                </a:solidFill>
                <a:cs typeface="Arial" panose="020B0604020202020204" pitchFamily="34" charset="0"/>
              </a:rPr>
              <a:t>щодо перевірки стану реєстрації </a:t>
            </a:r>
            <a:endParaRPr lang="ru-RU" sz="2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0255" y="625961"/>
            <a:ext cx="2315688" cy="623203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743485" y="1516039"/>
            <a:ext cx="7887768" cy="3134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90170" indent="-12700">
              <a:spcBef>
                <a:spcPts val="750"/>
              </a:spcBef>
              <a:spcAft>
                <a:spcPts val="750"/>
              </a:spcAft>
            </a:pPr>
            <a:r>
              <a:rPr lang="uk-UA" sz="19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Після надсилання пакету документів для реєстрації до ХРЦОЯО є можливість перевірити на якому етапі опрацювання знаходяться документи за допомогою Сервісу                          «</a:t>
            </a:r>
            <a:r>
              <a:rPr lang="uk-UA" sz="1900" u="sng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Стан опрацювання документів</a:t>
            </a:r>
            <a:r>
              <a:rPr lang="uk-UA" sz="19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». </a:t>
            </a:r>
          </a:p>
          <a:p>
            <a:pPr marL="457200" marR="90170" indent="-12700">
              <a:spcBef>
                <a:spcPts val="750"/>
              </a:spcBef>
              <a:spcAft>
                <a:spcPts val="750"/>
              </a:spcAft>
            </a:pPr>
            <a:r>
              <a:rPr lang="uk-UA" sz="19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Для цього необхідно увести номер реєстраційної картки до Сервісу.</a:t>
            </a:r>
            <a:endParaRPr lang="ru-RU" sz="19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marR="90170" indent="-12700">
              <a:spcBef>
                <a:spcPts val="750"/>
              </a:spcBef>
              <a:spcAft>
                <a:spcPts val="750"/>
              </a:spcAft>
            </a:pPr>
            <a:r>
              <a:rPr lang="uk-UA" sz="1900" dirty="0" smtClean="0">
                <a:solidFill>
                  <a:srgbClr val="0D0D0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Реєстраційні документи в ХРЦОЯО опрацьовуються по мірі надходження. Обробка реєстраційних документів триває протягом </a:t>
            </a:r>
            <a:r>
              <a:rPr lang="uk-UA" sz="1900" b="1" dirty="0" smtClean="0">
                <a:solidFill>
                  <a:srgbClr val="F24E5E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 робочих днів із моменту їхнього надходження</a:t>
            </a:r>
            <a:r>
              <a:rPr lang="uk-UA" sz="1900" dirty="0" smtClean="0">
                <a:solidFill>
                  <a:srgbClr val="F24E5E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1900" dirty="0">
              <a:solidFill>
                <a:srgbClr val="F24E5E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19" t="22737" r="40540" b="61639"/>
          <a:stretch/>
        </p:blipFill>
        <p:spPr bwMode="auto">
          <a:xfrm>
            <a:off x="2130390" y="4650230"/>
            <a:ext cx="5719200" cy="21787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1" name="Прямая со стрелкой 10"/>
          <p:cNvCxnSpPr/>
          <p:nvPr/>
        </p:nvCxnSpPr>
        <p:spPr>
          <a:xfrm flipH="1" flipV="1">
            <a:off x="7849590" y="6210795"/>
            <a:ext cx="1330038" cy="486889"/>
          </a:xfrm>
          <a:prstGeom prst="straightConnector1">
            <a:avLst/>
          </a:prstGeom>
          <a:ln w="76200">
            <a:solidFill>
              <a:srgbClr val="F24E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94946" y="596939"/>
            <a:ext cx="74363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5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Сервіс </a:t>
            </a:r>
            <a:r>
              <a:rPr lang="uk-UA" sz="25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«Стан опрацювання документів»</a:t>
            </a:r>
            <a:r>
              <a:rPr lang="uk-UA" sz="25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відкритий доступ - </a:t>
            </a:r>
            <a:r>
              <a:rPr lang="uk-UA" sz="2500" b="1" u="sng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uk-UA" sz="2500" b="1" u="sng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учасників</a:t>
            </a:r>
            <a:endParaRPr lang="ru-RU" sz="2500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310255" y="6347380"/>
            <a:ext cx="2043527" cy="481598"/>
          </a:xfrm>
          <a:prstGeom prst="rect">
            <a:avLst/>
          </a:prstGeom>
          <a:noFill/>
          <a:ln w="57150">
            <a:solidFill>
              <a:srgbClr val="8FC8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4312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0"/>
            <a:ext cx="1500996" cy="77271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52248"/>
            <a:ext cx="12002612" cy="492443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r>
              <a:rPr lang="uk-UA" sz="2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Сервіси відстеження поштових відправлень</a:t>
            </a:r>
            <a:endParaRPr lang="ru-RU" sz="2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00996" y="735636"/>
            <a:ext cx="10084037" cy="1595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Після надсилання пакету документів для реєстрації </a:t>
            </a:r>
            <a:r>
              <a:rPr lang="uk-UA" b="1" dirty="0"/>
              <a:t>до ХРЦОЯО</a:t>
            </a:r>
            <a:r>
              <a:rPr lang="uk-UA" dirty="0"/>
              <a:t> або після відправлення пакету документів </a:t>
            </a:r>
            <a:r>
              <a:rPr lang="uk-UA" b="1" dirty="0"/>
              <a:t>від  ХРЦОЯО</a:t>
            </a:r>
            <a:r>
              <a:rPr lang="uk-UA" dirty="0"/>
              <a:t> </a:t>
            </a:r>
            <a:r>
              <a:rPr lang="uk-UA" dirty="0" smtClean="0"/>
              <a:t>є </a:t>
            </a:r>
            <a:r>
              <a:rPr lang="uk-UA" dirty="0"/>
              <a:t>можливість відстежувати стан надходження відправлення за допомогою поштових Сервісів.</a:t>
            </a:r>
            <a:endParaRPr lang="ru-RU" dirty="0"/>
          </a:p>
          <a:p>
            <a:r>
              <a:rPr lang="uk-UA" dirty="0"/>
              <a:t>Укрпошта </a:t>
            </a:r>
            <a:r>
              <a:rPr lang="uk-UA" u="sng" dirty="0">
                <a:hlinkClick r:id="rId4"/>
              </a:rPr>
              <a:t>http://www.ukrposhta.com/www/upostua.nsf/search_post?openpage</a:t>
            </a:r>
            <a:endParaRPr lang="ru-RU" dirty="0"/>
          </a:p>
          <a:p>
            <a:pPr marL="457200" marR="90170" indent="-12700">
              <a:spcBef>
                <a:spcPts val="750"/>
              </a:spcBef>
              <a:spcAft>
                <a:spcPts val="750"/>
              </a:spcAft>
            </a:pPr>
            <a:endParaRPr lang="ru-RU" sz="1900" dirty="0">
              <a:solidFill>
                <a:srgbClr val="F24E5E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3" name="Рисунок 12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85" t="8763" r="32881" b="52460"/>
          <a:stretch/>
        </p:blipFill>
        <p:spPr bwMode="auto">
          <a:xfrm>
            <a:off x="1500996" y="2207124"/>
            <a:ext cx="5710555" cy="3857625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471701" y="5290389"/>
            <a:ext cx="3354353" cy="555477"/>
          </a:xfrm>
          <a:prstGeom prst="rect">
            <a:avLst/>
          </a:prstGeom>
          <a:noFill/>
          <a:ln w="57150">
            <a:solidFill>
              <a:srgbClr val="F24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08" t="17256" r="25203" b="47947"/>
          <a:stretch/>
        </p:blipFill>
        <p:spPr bwMode="auto">
          <a:xfrm>
            <a:off x="7523018" y="4317316"/>
            <a:ext cx="4205274" cy="170888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523018" y="5519650"/>
            <a:ext cx="2889041" cy="454696"/>
          </a:xfrm>
          <a:prstGeom prst="rect">
            <a:avLst/>
          </a:prstGeom>
          <a:noFill/>
          <a:ln w="57150">
            <a:solidFill>
              <a:srgbClr val="F24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363388" y="3385502"/>
            <a:ext cx="4054966" cy="602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Нова пошта </a:t>
            </a:r>
            <a:r>
              <a:rPr lang="uk-UA" sz="14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7"/>
              </a:rPr>
              <a:t>https://novaposhta.ua/tracking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8852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317187" y="1484519"/>
            <a:ext cx="8447087" cy="200593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uk-UA" sz="4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реєстрації буде доступна на сайті УЦОЯО </a:t>
            </a: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uk-UA" sz="48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 03.02.2020 року</a:t>
            </a:r>
          </a:p>
          <a:p>
            <a:pPr algn="ctr" fontAlgn="auto">
              <a:spcAft>
                <a:spcPts val="0"/>
              </a:spcAft>
              <a:defRPr/>
            </a:pPr>
            <a:endParaRPr lang="uk-UA" sz="4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0"/>
            <a:ext cx="1500996" cy="77271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12265"/>
            <a:ext cx="12002612" cy="480131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uk-UA" altLang="ru-RU" sz="2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Реєстрація на ЗНО-2020</a:t>
            </a:r>
            <a:endParaRPr lang="uk-UA" altLang="ru-RU" sz="2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36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2265"/>
            <a:ext cx="12002612" cy="480131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uk-UA" altLang="ru-RU" sz="2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Методичні рекомендації ХРЦОЯО</a:t>
            </a:r>
            <a:endParaRPr lang="uk-UA" altLang="ru-RU" sz="2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36068" t="21921" r="35259" b="12312"/>
          <a:stretch/>
        </p:blipFill>
        <p:spPr>
          <a:xfrm>
            <a:off x="6496960" y="581439"/>
            <a:ext cx="5197643" cy="616587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35156" t="19878" r="35174" b="15947"/>
          <a:stretch/>
        </p:blipFill>
        <p:spPr>
          <a:xfrm>
            <a:off x="170917" y="581440"/>
            <a:ext cx="5281300" cy="616587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12745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Прямоугольник 10"/>
          <p:cNvSpPr>
            <a:spLocks noChangeArrowheads="1"/>
          </p:cNvSpPr>
          <p:nvPr/>
        </p:nvSpPr>
        <p:spPr bwMode="auto">
          <a:xfrm>
            <a:off x="0" y="0"/>
            <a:ext cx="12192000" cy="107950"/>
          </a:xfrm>
          <a:prstGeom prst="rect">
            <a:avLst/>
          </a:prstGeom>
          <a:solidFill>
            <a:srgbClr val="F24E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ru-RU" sz="100">
                <a:solidFill>
                  <a:schemeClr val="bg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</a:rPr>
              <a:t> </a:t>
            </a:r>
            <a:endParaRPr lang="uk-UA" altLang="ru-RU" sz="100">
              <a:solidFill>
                <a:schemeClr val="bg1"/>
              </a:solidFill>
              <a:latin typeface="Arial" panose="020B0604020202020204" pitchFamily="34" charset="0"/>
              <a:ea typeface="Open Sans Light" panose="020B0306030504020204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457950"/>
            <a:ext cx="12192000" cy="40005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2000" dirty="0">
              <a:solidFill>
                <a:srgbClr val="F24E5E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43012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32" y="476037"/>
            <a:ext cx="29241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543300" y="122559"/>
            <a:ext cx="7188200" cy="4539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kumimoji="1" lang="en-US" altLang="ru-RU" sz="9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Телефон інформаційної </a:t>
            </a:r>
            <a:r>
              <a:rPr kumimoji="1" lang="uk-UA" alt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підтримки:</a:t>
            </a:r>
            <a:endParaRPr kumimoji="1" lang="uk-UA" altLang="ru-RU" sz="2800" b="1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(057)705-07-37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kumimoji="1" lang="en-US" altLang="ru-RU" sz="9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Електронна пошта: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en-US" altLang="ru-RU" sz="2800" u="sng" dirty="0">
                <a:solidFill>
                  <a:srgbClr val="F24E5E"/>
                </a:solidFill>
                <a:cs typeface="Arial" panose="020B0604020202020204" pitchFamily="34" charset="0"/>
              </a:rPr>
              <a:t>office@zno-kharkiv.org.ua</a:t>
            </a:r>
            <a:r>
              <a:rPr kumimoji="1" lang="uk-UA" altLang="ru-RU" sz="2800" u="sng" dirty="0">
                <a:solidFill>
                  <a:srgbClr val="F24E5E"/>
                </a:solidFill>
                <a:cs typeface="Arial" panose="020B0604020202020204" pitchFamily="34" charset="0"/>
              </a:rPr>
              <a:t> </a:t>
            </a:r>
            <a:endParaRPr kumimoji="1" lang="en-US" altLang="ru-RU" sz="2800" u="sng" dirty="0">
              <a:solidFill>
                <a:srgbClr val="F24E5E"/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kumimoji="1" lang="uk-UA" altLang="ru-RU" sz="9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Сайт: </a:t>
            </a:r>
            <a:endParaRPr kumimoji="1" lang="en-US" altLang="ru-RU" sz="2800" b="1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en-US" altLang="ru-RU" sz="2800" u="sng" dirty="0">
                <a:solidFill>
                  <a:srgbClr val="F24E5E"/>
                </a:solidFill>
                <a:cs typeface="Arial" panose="020B0604020202020204" pitchFamily="34" charset="0"/>
              </a:rPr>
              <a:t>www.zno-kharkiv.org.ua</a:t>
            </a:r>
            <a:r>
              <a:rPr kumimoji="1" lang="uk-UA" altLang="ru-RU" sz="2800" u="sng" dirty="0">
                <a:solidFill>
                  <a:srgbClr val="F24E5E"/>
                </a:solidFill>
                <a:cs typeface="Arial" panose="020B0604020202020204" pitchFamily="34" charset="0"/>
              </a:rPr>
              <a:t>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kumimoji="1" lang="uk-UA" altLang="ru-RU" sz="1000" b="1" u="sng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Адреса: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майдан Свободи, 6, офіс 463, </a:t>
            </a:r>
            <a:endParaRPr kumimoji="1" lang="uk-UA" altLang="ru-RU" sz="2800" dirty="0" smtClean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м</a:t>
            </a:r>
            <a:r>
              <a:rPr kumimoji="1" lang="uk-UA" altLang="ru-RU" sz="2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. Харків, </a:t>
            </a:r>
            <a:r>
              <a:rPr kumimoji="1" lang="uk-UA" alt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61022</a:t>
            </a:r>
            <a:endParaRPr kumimoji="1" lang="ru-RU" altLang="ru-RU" sz="28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3014" name="Прямоугольник 1"/>
          <p:cNvSpPr>
            <a:spLocks noChangeArrowheads="1"/>
          </p:cNvSpPr>
          <p:nvPr/>
        </p:nvSpPr>
        <p:spPr bwMode="auto">
          <a:xfrm>
            <a:off x="3543300" y="5125537"/>
            <a:ext cx="12252296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ru-RU" sz="2800" dirty="0">
                <a:solidFill>
                  <a:schemeClr val="bg2">
                    <a:lumMod val="25000"/>
                  </a:schemeClr>
                </a:solidFill>
              </a:rPr>
              <a:t>Телеграм-канал </a:t>
            </a:r>
            <a:r>
              <a:rPr lang="uk-UA" altLang="ru-RU" sz="2800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kumimoji="1" lang="uk-UA" altLang="ru-RU" sz="2800" u="sng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kumimoji="1" lang="uk-UA" altLang="ru-RU" sz="2800" u="sng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kumimoji="1" lang="uk-UA" altLang="ru-RU" sz="2800" u="sng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t.me/zno2020kh</a:t>
            </a:r>
          </a:p>
          <a:p>
            <a:endParaRPr kumimoji="1" lang="uk-UA" altLang="ru-RU" sz="1400" u="sng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ru-RU" sz="2800" dirty="0">
                <a:solidFill>
                  <a:schemeClr val="bg2">
                    <a:lumMod val="25000"/>
                  </a:schemeClr>
                </a:solidFill>
              </a:rPr>
              <a:t>Instagram </a:t>
            </a:r>
            <a:r>
              <a:rPr lang="en-US" altLang="ru-RU" sz="2800" dirty="0" smtClean="0">
                <a:solidFill>
                  <a:srgbClr val="0070C0"/>
                </a:solidFill>
              </a:rPr>
              <a:t>               </a:t>
            </a:r>
            <a:r>
              <a:rPr kumimoji="1" lang="en-US" altLang="ru-RU" sz="2800" u="sng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zno2020kh</a:t>
            </a:r>
            <a:endParaRPr kumimoji="1" lang="uk-UA" altLang="ru-RU" sz="2800" u="sng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34"/>
          <a:stretch/>
        </p:blipFill>
        <p:spPr>
          <a:xfrm>
            <a:off x="2973768" y="5187069"/>
            <a:ext cx="440929" cy="40586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63" r="18339"/>
          <a:stretch/>
        </p:blipFill>
        <p:spPr>
          <a:xfrm>
            <a:off x="2955942" y="5813316"/>
            <a:ext cx="476580" cy="563203"/>
          </a:xfrm>
          <a:prstGeom prst="rect">
            <a:avLst/>
          </a:prstGeom>
        </p:spPr>
      </p:pic>
      <p:pic>
        <p:nvPicPr>
          <p:cNvPr id="9" name="Picture 2" descr="http://qrcoder.ru/code/?https%3A%2F%2Fzno-kharkiv.org.ua%2Fcontacts&amp;4&amp;0"/>
          <p:cNvPicPr>
            <a:picLocks noChangeAspect="1" noChangeArrowheads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5814"/>
            <a:ext cx="2714624" cy="2714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74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2549" y="752769"/>
            <a:ext cx="10804605" cy="567610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Наказ </a:t>
            </a:r>
            <a:r>
              <a:rPr lang="uk-UA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МОНУ від 07.12.2018 № 1369 </a:t>
            </a:r>
            <a:r>
              <a:rPr lang="uk-UA" altLang="ru-RU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(зареєстровано в Міністерстві юстиції України 02 січня 2019 року за № 8/32979) </a:t>
            </a:r>
            <a:r>
              <a:rPr lang="uk-UA" altLang="ru-RU" sz="2200" dirty="0">
                <a:latin typeface="Arial" panose="020B0604020202020204" pitchFamily="34" charset="0"/>
                <a:cs typeface="Arial" panose="020B0604020202020204" pitchFamily="34" charset="0"/>
              </a:rPr>
              <a:t>«Про затвердження Порядку проведення державної підсумкової атестації</a:t>
            </a:r>
            <a:r>
              <a:rPr lang="uk-UA" alt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marL="0" indent="0" algn="just">
              <a:buNone/>
            </a:pPr>
            <a:endParaRPr lang="uk-UA" alt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uk-UA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Наказ МОНУ від </a:t>
            </a: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23.10.2019 </a:t>
            </a:r>
            <a:r>
              <a:rPr lang="uk-UA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</a:t>
            </a: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1332 </a:t>
            </a:r>
            <a:r>
              <a:rPr lang="uk-UA" altLang="ru-RU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(зареєстровано в Міністерстві юстиції України </a:t>
            </a:r>
            <a:r>
              <a:rPr lang="uk-UA" altLang="ru-RU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грудня </a:t>
            </a:r>
            <a:r>
              <a:rPr lang="uk-UA" altLang="ru-RU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 року за № </a:t>
            </a:r>
            <a:r>
              <a:rPr lang="uk-UA" altLang="ru-RU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1247/34218) </a:t>
            </a:r>
            <a:r>
              <a:rPr lang="uk-UA" alt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«Деякі питання проведення в 2019/2020 навчальному році державної </a:t>
            </a:r>
            <a:r>
              <a:rPr lang="uk-UA" alt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підсумкової </a:t>
            </a:r>
            <a:r>
              <a:rPr lang="uk-UA" alt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атестації осіб, які здобувають загальну середню освіту»</a:t>
            </a:r>
            <a:endParaRPr lang="ru-RU" alt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alt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0"/>
            <a:ext cx="1500996" cy="77271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12265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altLang="ru-RU" sz="2800" b="1" dirty="0" smtClean="0">
                <a:solidFill>
                  <a:schemeClr val="bg1"/>
                </a:solidFill>
              </a:rPr>
              <a:t>Окремі нормативно-правові документи щодо ДПА</a:t>
            </a:r>
            <a:endParaRPr lang="uk-UA" sz="2800" dirty="0">
              <a:solidFill>
                <a:schemeClr val="bg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00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-148342" y="12265"/>
            <a:ext cx="1828800" cy="7727182"/>
          </a:xfrm>
          <a:prstGeom prst="rect">
            <a:avLst/>
          </a:prstGeom>
        </p:spPr>
      </p:pic>
      <p:sp>
        <p:nvSpPr>
          <p:cNvPr id="7" name="Объект 14"/>
          <p:cNvSpPr txBox="1">
            <a:spLocks/>
          </p:cNvSpPr>
          <p:nvPr/>
        </p:nvSpPr>
        <p:spPr>
          <a:xfrm>
            <a:off x="1680458" y="1637522"/>
            <a:ext cx="9856364" cy="4686366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Clr>
                <a:srgbClr val="E52754"/>
              </a:buClr>
              <a:buFont typeface="Arial" panose="020B0604020202020204" pitchFamily="34" charset="0"/>
              <a:buNone/>
              <a:defRPr/>
            </a:pPr>
            <a:r>
              <a:rPr lang="uk-UA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Реєстрація</a:t>
            </a:r>
            <a:r>
              <a:rPr lang="uk-UA" sz="40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40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 03 лютого до 24 березня 2020 року</a:t>
            </a:r>
          </a:p>
          <a:p>
            <a:pPr marL="0" indent="0" algn="just">
              <a:buClr>
                <a:srgbClr val="E52754"/>
              </a:buClr>
              <a:buFont typeface="Arial" panose="020B0604020202020204" pitchFamily="34" charset="0"/>
              <a:buNone/>
              <a:defRPr/>
            </a:pPr>
            <a:endParaRPr lang="uk-UA" sz="4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Clr>
                <a:srgbClr val="E52754"/>
              </a:buClr>
              <a:buFont typeface="Arial" panose="020B0604020202020204" pitchFamily="34" charset="0"/>
              <a:buNone/>
              <a:defRPr/>
            </a:pPr>
            <a:r>
              <a:rPr lang="uk-UA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Перереєстрація </a:t>
            </a:r>
            <a:r>
              <a:rPr lang="uk-UA" sz="40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 03 лютого до 24 березня 2020 року</a:t>
            </a:r>
            <a:r>
              <a:rPr lang="uk-UA" sz="4000" dirty="0" smtClean="0">
                <a:solidFill>
                  <a:srgbClr val="E527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   </a:t>
            </a:r>
            <a:r>
              <a:rPr lang="uk-UA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</a:p>
          <a:p>
            <a:pPr marL="0" indent="0" algn="just">
              <a:buClr>
                <a:srgbClr val="002060"/>
              </a:buClr>
              <a:buFont typeface="Arial" panose="020B0604020202020204" pitchFamily="34" charset="0"/>
              <a:buNone/>
              <a:defRPr/>
            </a:pP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(після отримання Сертифіката)</a:t>
            </a:r>
            <a:endParaRPr lang="uk-UA" sz="4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48342" y="26457"/>
            <a:ext cx="1234034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sz="2800" b="1" dirty="0" smtClean="0">
                <a:solidFill>
                  <a:schemeClr val="bg1"/>
                </a:solidFill>
              </a:rPr>
              <a:t>Терміни</a:t>
            </a:r>
            <a:endParaRPr lang="uk-UA" sz="2800" dirty="0">
              <a:solidFill>
                <a:schemeClr val="bg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79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262263"/>
              </p:ext>
            </p:extLst>
          </p:nvPr>
        </p:nvGraphicFramePr>
        <p:xfrm>
          <a:off x="1198179" y="774772"/>
          <a:ext cx="10478813" cy="5695521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0478813">
                  <a:extLst>
                    <a:ext uri="{9D8B030D-6E8A-4147-A177-3AD203B41FA5}">
                      <a16:colId xmlns:a16="http://schemas.microsoft.com/office/drawing/2014/main" val="3492125876"/>
                    </a:ext>
                  </a:extLst>
                </a:gridCol>
              </a:tblGrid>
              <a:tr h="7015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smtClean="0">
                          <a:solidFill>
                            <a:srgbClr val="F24E5E"/>
                          </a:solidFill>
                          <a:latin typeface="Arial Black" panose="020B0A04020102020204" pitchFamily="34" charset="0"/>
                        </a:rPr>
                        <a:t>Органи управління освітою</a:t>
                      </a:r>
                      <a:endParaRPr lang="ru-RU" sz="2400" dirty="0">
                        <a:solidFill>
                          <a:srgbClr val="F24E5E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91447" marR="91447" marT="45727" marB="45727" anchor="ctr"/>
                </a:tc>
                <a:extLst>
                  <a:ext uri="{0D108BD9-81ED-4DB2-BD59-A6C34878D82A}">
                    <a16:rowId xmlns:a16="http://schemas.microsoft.com/office/drawing/2014/main" val="3996739355"/>
                  </a:ext>
                </a:extLst>
              </a:tr>
              <a:tr h="877889">
                <a:tc>
                  <a:txBody>
                    <a:bodyPr/>
                    <a:lstStyle/>
                    <a:p>
                      <a:pPr marL="357188" indent="357188" algn="just"/>
                      <a:r>
                        <a:rPr lang="uk-UA" sz="1800" kern="12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координують дії з регіональними центрами та організовують здійснення заходів місцевими органами управління освітою, закладами освіти; щодо організації та проведення зовнішнього оцінювання</a:t>
                      </a:r>
                      <a:endParaRPr lang="uk-UA" sz="16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27" marB="45727" anchor="ctr"/>
                </a:tc>
                <a:extLst>
                  <a:ext uri="{0D108BD9-81ED-4DB2-BD59-A6C34878D82A}">
                    <a16:rowId xmlns:a16="http://schemas.microsoft.com/office/drawing/2014/main" val="3290040123"/>
                  </a:ext>
                </a:extLst>
              </a:tr>
              <a:tr h="7873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500" kern="1200" noProof="0" dirty="0" smtClean="0">
                          <a:solidFill>
                            <a:srgbClr val="F24E5E"/>
                          </a:solidFill>
                          <a:latin typeface="Arial Black" panose="020B0A04020102020204" pitchFamily="34" charset="0"/>
                        </a:rPr>
                        <a:t>Заклад освіти (реєстрація/перереєстрація)</a:t>
                      </a:r>
                      <a:endParaRPr lang="uk-UA" sz="2500" b="1" kern="1200" noProof="0" dirty="0">
                        <a:solidFill>
                          <a:srgbClr val="F24E5E"/>
                        </a:solidFill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</a:txBody>
                  <a:tcPr marL="91447" marR="91447" marT="45727" marB="45727" anchor="ctr"/>
                </a:tc>
                <a:extLst>
                  <a:ext uri="{0D108BD9-81ED-4DB2-BD59-A6C34878D82A}">
                    <a16:rowId xmlns:a16="http://schemas.microsoft.com/office/drawing/2014/main" val="1473482107"/>
                  </a:ext>
                </a:extLst>
              </a:tr>
              <a:tr h="914537">
                <a:tc>
                  <a:txBody>
                    <a:bodyPr/>
                    <a:lstStyle/>
                    <a:p>
                      <a:pPr marL="357188" indent="357188" algn="just">
                        <a:spcAft>
                          <a:spcPts val="750"/>
                        </a:spcAft>
                      </a:pPr>
                      <a:r>
                        <a:rPr lang="ru-RU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1) </a:t>
                      </a:r>
                      <a:r>
                        <a:rPr lang="uk-UA" sz="1800" kern="12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отримує від випускників реєстраційні </a:t>
                      </a:r>
                      <a:r>
                        <a:rPr lang="uk-UA" sz="1800" kern="120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документи</a:t>
                      </a:r>
                      <a:r>
                        <a:rPr lang="uk-UA" sz="1800" kern="12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та формує </a:t>
                      </a:r>
                      <a:r>
                        <a:rPr lang="uk-UA" sz="1800" kern="1200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список</a:t>
                      </a:r>
                      <a:r>
                        <a:rPr lang="uk-UA" sz="1800" kern="12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осіб, які проходитимуть державну підсумкову атестацію за освітній рівень повної загальної середньої освіти у формі зовнішнього незалежного оцінювання;</a:t>
                      </a:r>
                      <a:endParaRPr lang="uk-UA" sz="1800" kern="1200" noProof="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7" marR="91447" marT="45727" marB="45727" anchor="ctr"/>
                </a:tc>
                <a:extLst>
                  <a:ext uri="{0D108BD9-81ED-4DB2-BD59-A6C34878D82A}">
                    <a16:rowId xmlns:a16="http://schemas.microsoft.com/office/drawing/2014/main" val="2879972020"/>
                  </a:ext>
                </a:extLst>
              </a:tr>
              <a:tr h="914537">
                <a:tc>
                  <a:txBody>
                    <a:bodyPr/>
                    <a:lstStyle/>
                    <a:p>
                      <a:pPr marL="357188" marR="0" indent="35718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2) </a:t>
                      </a:r>
                      <a:r>
                        <a:rPr lang="uk-UA" sz="1800" kern="12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надсилає</a:t>
                      </a:r>
                      <a:r>
                        <a:rPr lang="ru-RU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поштою в установлені строки до Харківського регіонального центру засвідчений підписом керівника та печаткою (за наявності) закладу освіти список випускників і комплекти реєстраційних документів. Дата подання визначається за відбитком штемпеля відправлення на поштовому конверті.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7" marR="91447" marT="45727" marB="45727" anchor="ctr"/>
                </a:tc>
                <a:extLst>
                  <a:ext uri="{0D108BD9-81ED-4DB2-BD59-A6C34878D82A}">
                    <a16:rowId xmlns:a16="http://schemas.microsoft.com/office/drawing/2014/main" val="2171662414"/>
                  </a:ext>
                </a:extLst>
              </a:tr>
              <a:tr h="1188899">
                <a:tc>
                  <a:txBody>
                    <a:bodyPr/>
                    <a:lstStyle/>
                    <a:p>
                      <a:pPr marL="0" indent="539750" fontAlgn="base"/>
                      <a:r>
                        <a:rPr lang="uk-UA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3) забезпечує вручення </a:t>
                      </a:r>
                      <a:r>
                        <a:rPr lang="uk-UA" sz="1800" kern="12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випускникам індивідуальних конвертів, які містять</a:t>
                      </a:r>
                      <a:r>
                        <a:rPr lang="ru-RU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  <a:r>
                        <a:rPr lang="uk-UA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indent="1079500" fontAlgn="base"/>
                      <a:r>
                        <a:rPr lang="uk-UA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Сертифікат;</a:t>
                      </a:r>
                      <a:endParaRPr lang="ru-RU" sz="1800" kern="1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1079500" fontAlgn="base"/>
                      <a:r>
                        <a:rPr lang="uk-UA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реєстраційне повідомлення учасника зовнішнього незалежного оцінювання;</a:t>
                      </a:r>
                      <a:endParaRPr lang="ru-RU" sz="1800" kern="1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27" marB="45727" anchor="ctr"/>
                </a:tc>
                <a:extLst>
                  <a:ext uri="{0D108BD9-81ED-4DB2-BD59-A6C34878D82A}">
                    <a16:rowId xmlns:a16="http://schemas.microsoft.com/office/drawing/2014/main" val="738240269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0"/>
            <a:ext cx="1506546" cy="77271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12002612" cy="477054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sz="2500" b="1" dirty="0">
                <a:solidFill>
                  <a:schemeClr val="bg1"/>
                </a:solidFill>
              </a:rPr>
              <a:t>Суб’єкти проведення реєстрації та </a:t>
            </a:r>
            <a:r>
              <a:rPr lang="uk-UA" sz="2500" b="1" dirty="0" smtClean="0">
                <a:solidFill>
                  <a:schemeClr val="bg1"/>
                </a:solidFill>
              </a:rPr>
              <a:t>їх </a:t>
            </a:r>
            <a:r>
              <a:rPr lang="uk-UA" sz="2500" b="1" dirty="0">
                <a:solidFill>
                  <a:schemeClr val="bg1"/>
                </a:solidFill>
              </a:rPr>
              <a:t>функції  </a:t>
            </a:r>
            <a:r>
              <a:rPr lang="uk-UA" sz="1400" b="1" dirty="0" smtClean="0">
                <a:solidFill>
                  <a:schemeClr val="bg1"/>
                </a:solidFill>
              </a:rPr>
              <a:t>(</a:t>
            </a:r>
            <a:r>
              <a:rPr lang="uk-UA" sz="1400" b="1" dirty="0">
                <a:solidFill>
                  <a:schemeClr val="bg1"/>
                </a:solidFill>
              </a:rPr>
              <a:t>наказ МОНУ </a:t>
            </a:r>
            <a:r>
              <a:rPr lang="uk-UA" sz="1400" b="1" dirty="0" smtClean="0">
                <a:solidFill>
                  <a:schemeClr val="bg1"/>
                </a:solidFill>
              </a:rPr>
              <a:t>від 10.01.2017 №</a:t>
            </a:r>
            <a:r>
              <a:rPr lang="uk-UA" sz="1400" b="1" dirty="0">
                <a:solidFill>
                  <a:schemeClr val="bg1"/>
                </a:solidFill>
              </a:rPr>
              <a:t>25)</a:t>
            </a:r>
          </a:p>
        </p:txBody>
      </p:sp>
    </p:spTree>
    <p:extLst>
      <p:ext uri="{BB962C8B-B14F-4D97-AF65-F5344CB8AC3E}">
        <p14:creationId xmlns:p14="http://schemas.microsoft.com/office/powerpoint/2010/main" val="40584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0"/>
            <a:ext cx="1506546" cy="77271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1771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sz="2800" b="1" dirty="0" smtClean="0">
                <a:solidFill>
                  <a:schemeClr val="bg1"/>
                </a:solidFill>
                <a:ea typeface="Open Sans Light" panose="020B0306030504020204" pitchFamily="34" charset="0"/>
                <a:cs typeface="Arial" panose="020B0604020202020204" pitchFamily="34" charset="0"/>
              </a:rPr>
              <a:t>Предмети</a:t>
            </a:r>
            <a:r>
              <a:rPr lang="uk-UA" sz="2800" dirty="0" smtClean="0">
                <a:solidFill>
                  <a:schemeClr val="bg1"/>
                </a:solidFill>
                <a:ea typeface="Open Sans Light" panose="020B0306030504020204" pitchFamily="34" charset="0"/>
                <a:cs typeface="Arial" panose="020B0604020202020204" pitchFamily="34" charset="0"/>
              </a:rPr>
              <a:t> </a:t>
            </a:r>
            <a:endParaRPr lang="uk-UA" sz="2800" dirty="0">
              <a:solidFill>
                <a:schemeClr val="bg1"/>
              </a:solidFill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23355" y="1089981"/>
            <a:ext cx="2468927" cy="24518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99898" y="527866"/>
            <a:ext cx="634701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ДПА у формі ЗНО-2020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uk-UA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ля </a:t>
            </a:r>
            <a:r>
              <a:rPr lang="uk-UA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uk-UA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чнів/студентів</a:t>
            </a:r>
            <a:endParaRPr lang="uk-UA" sz="24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ЗЗСО, ЗПТО, ЗВО І-ІІ </a:t>
            </a:r>
            <a:r>
              <a:rPr lang="uk-UA" sz="24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р.а</a:t>
            </a:r>
            <a:r>
              <a:rPr lang="uk-UA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endParaRPr lang="uk-UA" sz="2400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uk-UA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 </a:t>
            </a:r>
            <a:r>
              <a:rPr lang="uk-UA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2020 році завершують здобуття повної загальної середньої </a:t>
            </a:r>
            <a:r>
              <a:rPr lang="uk-UA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endParaRPr lang="uk-UA" sz="10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sz="2800" u="sng" dirty="0" smtClean="0">
                <a:solidFill>
                  <a:srgbClr val="F870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три обов'язкові предмети ДПА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99899" y="2995770"/>
            <a:ext cx="361741" cy="331596"/>
          </a:xfrm>
          <a:prstGeom prst="rect">
            <a:avLst/>
          </a:prstGeom>
          <a:solidFill>
            <a:srgbClr val="F87076"/>
          </a:solidFill>
          <a:ln>
            <a:solidFill>
              <a:srgbClr val="F870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91696" y="2897746"/>
            <a:ext cx="60360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100" dirty="0">
                <a:solidFill>
                  <a:srgbClr val="ED11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uk-UA" sz="2100" dirty="0" smtClean="0">
                <a:solidFill>
                  <a:srgbClr val="ED11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країнська мова і література </a:t>
            </a:r>
            <a:r>
              <a:rPr lang="uk-UA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(українська мова)</a:t>
            </a:r>
            <a:endParaRPr lang="ru-RU" sz="2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99898" y="3761501"/>
            <a:ext cx="361741" cy="331596"/>
          </a:xfrm>
          <a:prstGeom prst="rect">
            <a:avLst/>
          </a:prstGeom>
          <a:solidFill>
            <a:srgbClr val="F87076"/>
          </a:solidFill>
          <a:ln>
            <a:solidFill>
              <a:srgbClr val="F870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91696" y="3638273"/>
            <a:ext cx="729213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100" i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вибором здобувача освіти</a:t>
            </a:r>
          </a:p>
          <a:p>
            <a:r>
              <a:rPr lang="uk-UA" sz="2100" dirty="0" smtClean="0">
                <a:solidFill>
                  <a:srgbClr val="ED11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математика</a:t>
            </a:r>
          </a:p>
          <a:p>
            <a:r>
              <a:rPr lang="uk-UA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або</a:t>
            </a:r>
          </a:p>
          <a:p>
            <a:r>
              <a:rPr lang="uk-UA" sz="2100" dirty="0" smtClean="0">
                <a:solidFill>
                  <a:srgbClr val="ED11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історія України </a:t>
            </a:r>
          </a:p>
          <a:p>
            <a:r>
              <a:rPr lang="uk-UA" sz="2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(період ХХ – початок ХХІ століття)   </a:t>
            </a:r>
            <a:endParaRPr lang="ru-RU" sz="2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99898" y="5473682"/>
            <a:ext cx="361741" cy="331596"/>
          </a:xfrm>
          <a:prstGeom prst="rect">
            <a:avLst/>
          </a:prstGeom>
          <a:solidFill>
            <a:srgbClr val="F87076"/>
          </a:solidFill>
          <a:ln>
            <a:solidFill>
              <a:srgbClr val="F870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91696" y="5423597"/>
            <a:ext cx="53333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100" i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вибором здобувача освіти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94205" y="3393000"/>
            <a:ext cx="37032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Наказ МОНУ </a:t>
            </a:r>
          </a:p>
          <a:p>
            <a:pPr algn="ctr"/>
            <a:r>
              <a:rPr lang="uk-UA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 </a:t>
            </a:r>
            <a:r>
              <a:rPr lang="uk-UA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11.05.2019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635 </a:t>
            </a:r>
          </a:p>
        </p:txBody>
      </p:sp>
      <p:sp>
        <p:nvSpPr>
          <p:cNvPr id="15" name="Прямоугольник 1"/>
          <p:cNvSpPr>
            <a:spLocks noChangeArrowheads="1"/>
          </p:cNvSpPr>
          <p:nvPr/>
        </p:nvSpPr>
        <p:spPr bwMode="auto">
          <a:xfrm>
            <a:off x="534545" y="6005084"/>
            <a:ext cx="120189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200" dirty="0" err="1">
                <a:solidFill>
                  <a:srgbClr val="F24E5E"/>
                </a:solidFill>
                <a:latin typeface="Arial" panose="020B0604020202020204" pitchFamily="34" charset="0"/>
              </a:rPr>
              <a:t>Загальна</a:t>
            </a:r>
            <a:r>
              <a:rPr lang="ru-RU" altLang="ru-RU" sz="2200" dirty="0">
                <a:solidFill>
                  <a:srgbClr val="F24E5E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200" dirty="0" err="1">
                <a:solidFill>
                  <a:srgbClr val="F24E5E"/>
                </a:solidFill>
                <a:latin typeface="Arial" panose="020B0604020202020204" pitchFamily="34" charset="0"/>
              </a:rPr>
              <a:t>кількість</a:t>
            </a:r>
            <a:r>
              <a:rPr lang="ru-RU" altLang="ru-RU" sz="2200" dirty="0">
                <a:solidFill>
                  <a:srgbClr val="F24E5E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200" dirty="0" err="1">
                <a:solidFill>
                  <a:srgbClr val="F24E5E"/>
                </a:solidFill>
                <a:latin typeface="Arial" panose="020B0604020202020204" pitchFamily="34" charset="0"/>
              </a:rPr>
              <a:t>навчальних</a:t>
            </a:r>
            <a:r>
              <a:rPr lang="ru-RU" altLang="ru-RU" sz="2200" dirty="0">
                <a:solidFill>
                  <a:srgbClr val="F24E5E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200" dirty="0" err="1">
                <a:solidFill>
                  <a:srgbClr val="F24E5E"/>
                </a:solidFill>
                <a:latin typeface="Arial" panose="020B0604020202020204" pitchFamily="34" charset="0"/>
              </a:rPr>
              <a:t>предметів</a:t>
            </a:r>
            <a:r>
              <a:rPr lang="ru-RU" altLang="ru-RU" sz="2200" dirty="0">
                <a:solidFill>
                  <a:srgbClr val="F24E5E"/>
                </a:solidFill>
                <a:latin typeface="Arial" panose="020B0604020202020204" pitchFamily="34" charset="0"/>
              </a:rPr>
              <a:t>, </a:t>
            </a:r>
            <a:r>
              <a:rPr lang="ru-RU" altLang="ru-RU" sz="2200" dirty="0" err="1">
                <a:solidFill>
                  <a:srgbClr val="F24E5E"/>
                </a:solidFill>
                <a:latin typeface="Arial" panose="020B0604020202020204" pitchFamily="34" charset="0"/>
              </a:rPr>
              <a:t>вибраних</a:t>
            </a:r>
            <a:r>
              <a:rPr lang="ru-RU" altLang="ru-RU" sz="2200" dirty="0">
                <a:solidFill>
                  <a:srgbClr val="F24E5E"/>
                </a:solidFill>
                <a:latin typeface="Arial" panose="020B0604020202020204" pitchFamily="34" charset="0"/>
              </a:rPr>
              <a:t> </a:t>
            </a:r>
            <a:endParaRPr lang="ru-RU" altLang="ru-RU" sz="2200" dirty="0" smtClean="0">
              <a:solidFill>
                <a:srgbClr val="F24E5E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200" dirty="0" smtClean="0">
                <a:solidFill>
                  <a:srgbClr val="F24E5E"/>
                </a:solidFill>
                <a:latin typeface="Arial" panose="020B0604020202020204" pitchFamily="34" charset="0"/>
              </a:rPr>
              <a:t>для </a:t>
            </a:r>
            <a:r>
              <a:rPr lang="ru-RU" altLang="ru-RU" sz="2200" dirty="0" err="1">
                <a:solidFill>
                  <a:srgbClr val="F24E5E"/>
                </a:solidFill>
                <a:latin typeface="Arial" panose="020B0604020202020204" pitchFamily="34" charset="0"/>
              </a:rPr>
              <a:t>проходження</a:t>
            </a:r>
            <a:r>
              <a:rPr lang="ru-RU" altLang="ru-RU" sz="2200" dirty="0">
                <a:solidFill>
                  <a:srgbClr val="F24E5E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</a:rPr>
              <a:t>ЗНО</a:t>
            </a:r>
            <a:r>
              <a:rPr lang="ru-RU" altLang="ru-RU" sz="2200" dirty="0" smtClean="0">
                <a:solidFill>
                  <a:srgbClr val="F24E5E"/>
                </a:solidFill>
                <a:latin typeface="Arial" panose="020B0604020202020204" pitchFamily="34" charset="0"/>
              </a:rPr>
              <a:t>, не </a:t>
            </a:r>
            <a:r>
              <a:rPr lang="ru-RU" altLang="ru-RU" sz="2200" dirty="0">
                <a:solidFill>
                  <a:srgbClr val="F24E5E"/>
                </a:solidFill>
                <a:latin typeface="Arial" panose="020B0604020202020204" pitchFamily="34" charset="0"/>
              </a:rPr>
              <a:t>повинна </a:t>
            </a:r>
            <a:r>
              <a:rPr lang="ru-RU" altLang="ru-RU" sz="2200" dirty="0" err="1">
                <a:solidFill>
                  <a:srgbClr val="F24E5E"/>
                </a:solidFill>
                <a:latin typeface="Arial" panose="020B0604020202020204" pitchFamily="34" charset="0"/>
              </a:rPr>
              <a:t>перевищувати</a:t>
            </a:r>
            <a:r>
              <a:rPr lang="ru-RU" altLang="ru-RU" sz="2200" dirty="0">
                <a:solidFill>
                  <a:srgbClr val="F24E5E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200" b="1" dirty="0" err="1">
                <a:solidFill>
                  <a:srgbClr val="F24E5E"/>
                </a:solidFill>
                <a:latin typeface="Arial" panose="020B0604020202020204" pitchFamily="34" charset="0"/>
              </a:rPr>
              <a:t>чотирьох</a:t>
            </a:r>
            <a:endParaRPr lang="uk-UA" altLang="ru-RU" sz="2200" b="1" dirty="0">
              <a:solidFill>
                <a:srgbClr val="F24E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21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Заголовок 4"/>
          <p:cNvSpPr txBox="1">
            <a:spLocks/>
          </p:cNvSpPr>
          <p:nvPr/>
        </p:nvSpPr>
        <p:spPr bwMode="auto">
          <a:xfrm>
            <a:off x="2656846" y="1045018"/>
            <a:ext cx="7864475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uk-UA" altLang="ru-RU" sz="6000" b="1" dirty="0">
                <a:solidFill>
                  <a:srgbClr val="F24E5E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Учасники ЗНО</a:t>
            </a:r>
            <a:endParaRPr lang="ru-RU" altLang="ru-RU" sz="6000" b="1" dirty="0">
              <a:solidFill>
                <a:srgbClr val="F24E5E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1039600" y="2914638"/>
            <a:ext cx="6525029" cy="21494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Учні/студенти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ЗЗСО, ЗПТО, ЗВО </a:t>
            </a:r>
            <a:r>
              <a:rPr lang="uk-UA" sz="3000" b="1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І-ІІ </a:t>
            </a:r>
            <a:r>
              <a:rPr lang="uk-UA" sz="3000" b="1" dirty="0" err="1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р.а</a:t>
            </a:r>
            <a:r>
              <a:rPr lang="uk-UA" sz="3000" b="1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. </a:t>
            </a:r>
          </a:p>
          <a:p>
            <a:pPr algn="ctr" fontAlgn="auto">
              <a:spcAft>
                <a:spcPts val="0"/>
              </a:spcAft>
              <a:defRPr/>
            </a:pPr>
            <a:endParaRPr lang="uk-UA" sz="3600" b="1" dirty="0">
              <a:solidFill>
                <a:srgbClr val="FF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7103232" y="2914638"/>
            <a:ext cx="5083175" cy="12715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Випускники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минулих років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rgbClr val="FF006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endParaRPr lang="uk-UA" sz="3600" b="1" dirty="0">
              <a:solidFill>
                <a:srgbClr val="FF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uk-UA" sz="3600" b="1" dirty="0" smtClean="0">
              <a:solidFill>
                <a:srgbClr val="FF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2362307">
            <a:off x="3907392" y="2070135"/>
            <a:ext cx="484188" cy="611188"/>
          </a:xfrm>
          <a:prstGeom prst="downArrow">
            <a:avLst/>
          </a:prstGeom>
          <a:solidFill>
            <a:srgbClr val="F24E5E"/>
          </a:solidFill>
          <a:ln>
            <a:solidFill>
              <a:srgbClr val="E527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CA7380"/>
                </a:solidFill>
              </a:ln>
              <a:solidFill>
                <a:srgbClr val="F24E5E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rot="19043589">
            <a:off x="8872061" y="2059022"/>
            <a:ext cx="484188" cy="633412"/>
          </a:xfrm>
          <a:prstGeom prst="downArrow">
            <a:avLst/>
          </a:prstGeom>
          <a:solidFill>
            <a:srgbClr val="F24E5E"/>
          </a:solidFill>
          <a:ln>
            <a:solidFill>
              <a:srgbClr val="E527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F24E5E"/>
              </a:solidFill>
            </a:endParaRPr>
          </a:p>
        </p:txBody>
      </p:sp>
      <p:sp>
        <p:nvSpPr>
          <p:cNvPr id="11272" name="Прямоугольник 1"/>
          <p:cNvSpPr>
            <a:spLocks noChangeArrowheads="1"/>
          </p:cNvSpPr>
          <p:nvPr/>
        </p:nvSpPr>
        <p:spPr bwMode="auto">
          <a:xfrm>
            <a:off x="7700643" y="3989375"/>
            <a:ext cx="4349750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ru-RU" sz="3000" i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особи, які мають повну загальну середню </a:t>
            </a:r>
            <a:r>
              <a:rPr lang="uk-UA" altLang="ru-RU" sz="3000" i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освіту </a:t>
            </a:r>
          </a:p>
          <a:p>
            <a:pPr algn="ctr"/>
            <a:r>
              <a:rPr lang="uk-UA" altLang="ru-RU" sz="3000" i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uk-UA" altLang="ru-RU" sz="30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uk-UA" altLang="ru-RU" sz="3000" i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т.ч</a:t>
            </a:r>
            <a:r>
              <a:rPr lang="uk-UA" altLang="ru-RU" sz="30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студенти 3-4 курсів ЗВО І-ІІ </a:t>
            </a:r>
            <a:r>
              <a:rPr lang="uk-UA" altLang="ru-RU" sz="3000" i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р.а</a:t>
            </a:r>
            <a:r>
              <a:rPr lang="uk-UA" altLang="ru-RU" sz="30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 </a:t>
            </a:r>
            <a:endParaRPr lang="ru-RU" altLang="ru-RU" sz="3000" i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73" name="Прямоугольник 4"/>
          <p:cNvSpPr>
            <a:spLocks noChangeArrowheads="1"/>
          </p:cNvSpPr>
          <p:nvPr/>
        </p:nvSpPr>
        <p:spPr bwMode="auto">
          <a:xfrm>
            <a:off x="1297341" y="4243715"/>
            <a:ext cx="580589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ru-RU" sz="3000" i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 отримують повну загальну </a:t>
            </a:r>
            <a:r>
              <a:rPr lang="uk-UA" altLang="ru-RU" sz="3000" i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середню </a:t>
            </a:r>
            <a:r>
              <a:rPr lang="uk-UA" altLang="ru-RU" sz="3000" i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освіту</a:t>
            </a:r>
            <a:r>
              <a:rPr lang="uk-UA" altLang="ru-RU" sz="3000" i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ru-RU" sz="30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uk-UA" altLang="ru-RU" sz="3000" i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</a:t>
            </a:r>
            <a:r>
              <a:rPr lang="uk-UA" altLang="ru-RU" sz="3000" i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році</a:t>
            </a:r>
            <a:r>
              <a:rPr lang="uk-UA" altLang="ru-RU" sz="30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altLang="ru-RU" sz="3000" i="1" dirty="0" smtClean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altLang="ru-RU" sz="3000" i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uk-UA" altLang="ru-RU" sz="30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uk-UA" altLang="ru-RU" sz="3000" i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т.ч</a:t>
            </a:r>
            <a:r>
              <a:rPr lang="uk-UA" altLang="ru-RU" sz="30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студенти </a:t>
            </a:r>
            <a:r>
              <a:rPr lang="uk-UA" altLang="ru-RU" sz="3000" i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ЗВО </a:t>
            </a:r>
            <a:r>
              <a:rPr lang="uk-UA" altLang="ru-RU" sz="30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І-ІІ </a:t>
            </a:r>
            <a:r>
              <a:rPr lang="uk-UA" altLang="ru-RU" sz="3000" i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р.а</a:t>
            </a:r>
            <a:r>
              <a:rPr lang="uk-UA" altLang="ru-RU" sz="3000" i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 які перескладають ДПА)</a:t>
            </a:r>
            <a:endParaRPr lang="ru-RU" altLang="ru-RU" sz="3000" i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0"/>
            <a:ext cx="1500996" cy="772718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sz="2800" b="1" dirty="0">
                <a:solidFill>
                  <a:schemeClr val="bg1"/>
                </a:solidFill>
                <a:ea typeface="Open Sans Light" panose="020B0306030504020204" pitchFamily="34" charset="0"/>
                <a:cs typeface="Arial" panose="020B0604020202020204" pitchFamily="34" charset="0"/>
              </a:rPr>
              <a:t>У</a:t>
            </a:r>
            <a:r>
              <a:rPr lang="uk-UA" sz="2800" b="1" dirty="0" smtClean="0">
                <a:solidFill>
                  <a:schemeClr val="bg1"/>
                </a:solidFill>
                <a:ea typeface="Open Sans Light" panose="020B0306030504020204" pitchFamily="34" charset="0"/>
                <a:cs typeface="Arial" panose="020B0604020202020204" pitchFamily="34" charset="0"/>
              </a:rPr>
              <a:t>часники</a:t>
            </a:r>
            <a:endParaRPr lang="uk-UA" sz="2800" b="1" dirty="0">
              <a:solidFill>
                <a:schemeClr val="bg1"/>
              </a:solidFill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55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Прямоугольник 4"/>
          <p:cNvSpPr>
            <a:spLocks noChangeArrowheads="1"/>
          </p:cNvSpPr>
          <p:nvPr/>
        </p:nvSpPr>
        <p:spPr bwMode="auto">
          <a:xfrm>
            <a:off x="1216213" y="1130355"/>
            <a:ext cx="576570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ru-RU" sz="2000" b="1" dirty="0" smtClean="0">
                <a:solidFill>
                  <a:srgbClr val="F24E5E"/>
                </a:solidFill>
                <a:latin typeface="Arial" panose="020B0604020202020204" pitchFamily="34" charset="0"/>
              </a:rPr>
              <a:t>- копія</a:t>
            </a:r>
            <a:r>
              <a:rPr lang="ru-RU" altLang="ru-RU" sz="2000" b="1" dirty="0" smtClean="0">
                <a:solidFill>
                  <a:srgbClr val="F24E5E"/>
                </a:solidFill>
                <a:latin typeface="Arial" panose="020B0604020202020204" pitchFamily="34" charset="0"/>
              </a:rPr>
              <a:t> паспорта</a:t>
            </a:r>
            <a:r>
              <a:rPr lang="ru-RU" altLang="ru-RU" sz="2000" b="1" dirty="0" smtClean="0">
                <a:solidFill>
                  <a:srgbClr val="0D0D0D"/>
                </a:solidFill>
                <a:latin typeface="Arial" panose="020B0604020202020204" pitchFamily="34" charset="0"/>
              </a:rPr>
              <a:t> 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(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сторінки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з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фотокарткою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,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прізвищем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,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ім’ям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та по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батькові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).      В паспортах нового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зразка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(</a:t>
            </a:r>
            <a:r>
              <a:rPr lang="en-US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ID-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картка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)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немає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серії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документа.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Під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час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заповнення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реєстраційної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форми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- поле «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серія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»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залишається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порожнім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)</a:t>
            </a:r>
            <a:endParaRPr lang="ru-RU" altLang="ru-RU" sz="20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05119" y="3239110"/>
            <a:ext cx="58767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24E5E"/>
                </a:solidFill>
                <a:latin typeface="Arial" panose="020B0604020202020204" pitchFamily="34" charset="0"/>
              </a:rPr>
              <a:t>-</a:t>
            </a:r>
            <a:r>
              <a:rPr lang="ru-RU" sz="2000" b="1" dirty="0">
                <a:solidFill>
                  <a:srgbClr val="0D0D0D"/>
                </a:solidFill>
                <a:latin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F24E5E"/>
                </a:solidFill>
                <a:latin typeface="Arial" panose="020B0604020202020204" pitchFamily="34" charset="0"/>
              </a:rPr>
              <a:t>дві</a:t>
            </a:r>
            <a:r>
              <a:rPr lang="ru-RU" sz="2000" b="1" dirty="0">
                <a:solidFill>
                  <a:srgbClr val="F24E5E"/>
                </a:solidFill>
                <a:latin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F24E5E"/>
                </a:solidFill>
                <a:latin typeface="Arial" panose="020B0604020202020204" pitchFamily="34" charset="0"/>
              </a:rPr>
              <a:t>однакові</a:t>
            </a:r>
            <a:r>
              <a:rPr lang="ru-RU" sz="2000" b="1" dirty="0">
                <a:solidFill>
                  <a:srgbClr val="F24E5E"/>
                </a:solidFill>
                <a:latin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F24E5E"/>
                </a:solidFill>
                <a:latin typeface="Arial" panose="020B0604020202020204" pitchFamily="34" charset="0"/>
              </a:rPr>
              <a:t>фотокартки</a:t>
            </a:r>
            <a:r>
              <a:rPr lang="ru-RU" sz="2000" dirty="0">
                <a:solidFill>
                  <a:srgbClr val="0D0D0D"/>
                </a:solidFill>
                <a:latin typeface="Arial" panose="020B0604020202020204" pitchFamily="34" charset="0"/>
              </a:rPr>
              <a:t> 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для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документів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розміром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3 х 4 см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із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зображенням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,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що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відповідає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досягнутому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віку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(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фотокартки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мають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бути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виготовлені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на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білому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або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кольоровому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фотопапері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20488" name="Прямоугольник 7"/>
          <p:cNvSpPr>
            <a:spLocks noChangeArrowheads="1"/>
          </p:cNvSpPr>
          <p:nvPr/>
        </p:nvSpPr>
        <p:spPr bwMode="auto">
          <a:xfrm>
            <a:off x="866472" y="5347866"/>
            <a:ext cx="611544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indent="-342900" algn="just">
              <a:buFontTx/>
              <a:buChar char="-"/>
              <a:defRPr/>
            </a:pPr>
            <a:r>
              <a:rPr lang="ru-RU" altLang="ru-RU" sz="2000" b="1" dirty="0" smtClean="0">
                <a:solidFill>
                  <a:srgbClr val="F24E5E"/>
                </a:solidFill>
                <a:latin typeface="Arial" panose="020B0604020202020204" pitchFamily="34" charset="0"/>
              </a:rPr>
              <a:t>- </a:t>
            </a:r>
            <a:r>
              <a:rPr lang="ru-RU" altLang="ru-RU" sz="2000" b="1" dirty="0" err="1" smtClean="0">
                <a:solidFill>
                  <a:srgbClr val="F24E5E"/>
                </a:solidFill>
                <a:latin typeface="Arial" panose="020B0604020202020204" pitchFamily="34" charset="0"/>
              </a:rPr>
              <a:t>реєстраційна</a:t>
            </a:r>
            <a:r>
              <a:rPr lang="ru-RU" altLang="ru-RU" sz="2000" b="1" dirty="0" smtClean="0">
                <a:solidFill>
                  <a:srgbClr val="F24E5E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b="1" dirty="0" err="1" smtClean="0">
                <a:solidFill>
                  <a:srgbClr val="F24E5E"/>
                </a:solidFill>
                <a:latin typeface="Arial" panose="020B0604020202020204" pitchFamily="34" charset="0"/>
              </a:rPr>
              <a:t>картка</a:t>
            </a:r>
            <a:r>
              <a:rPr lang="ru-RU" altLang="ru-RU" sz="2000" dirty="0" smtClean="0">
                <a:solidFill>
                  <a:srgbClr val="F24E5E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(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формується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на веб-</a:t>
            </a:r>
            <a:r>
              <a:rPr lang="ru-RU" alt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сайті</a:t>
            </a: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УЦОЯО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спеціальним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сервісом</a:t>
            </a:r>
            <a:r>
              <a:rPr lang="ru-RU" altLang="ru-RU" sz="20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 </a:t>
            </a:r>
            <a:r>
              <a:rPr lang="ru-RU" altLang="ru-RU" sz="20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«</a:t>
            </a:r>
            <a:r>
              <a:rPr lang="ru-RU" altLang="ru-RU" sz="2000" dirty="0" err="1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hlinkClick r:id="rId3"/>
              </a:rPr>
              <a:t>Зареєструватися</a:t>
            </a:r>
            <a:r>
              <a:rPr lang="ru-RU" altLang="ru-RU" sz="20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»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)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1483"/>
            <a:ext cx="1500996" cy="772718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altLang="ru-RU" sz="2800" dirty="0" smtClean="0">
                <a:solidFill>
                  <a:schemeClr val="bg1"/>
                </a:solidFill>
                <a:latin typeface="Arial" panose="020B0604020202020204" pitchFamily="34" charset="0"/>
              </a:rPr>
              <a:t>  </a:t>
            </a:r>
            <a:r>
              <a:rPr lang="uk-UA" altLang="ru-RU" sz="2800" b="1" dirty="0" smtClean="0">
                <a:solidFill>
                  <a:schemeClr val="bg1"/>
                </a:solidFill>
              </a:rPr>
              <a:t>Документи</a:t>
            </a:r>
            <a:endParaRPr lang="uk-UA" altLang="ru-RU" sz="2800" b="1" dirty="0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728" y="795079"/>
            <a:ext cx="3143250" cy="2126933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>
            <a:off x="8734809" y="3448644"/>
            <a:ext cx="1940920" cy="1421682"/>
            <a:chOff x="3195255" y="3883591"/>
            <a:chExt cx="3071691" cy="2342905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3" t="25041" r="60325" b="5870"/>
            <a:stretch/>
          </p:blipFill>
          <p:spPr>
            <a:xfrm rot="20865502">
              <a:off x="3195255" y="3883591"/>
              <a:ext cx="1641510" cy="2165301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3" t="25041" r="60325" b="5870"/>
            <a:stretch/>
          </p:blipFill>
          <p:spPr>
            <a:xfrm rot="746326">
              <a:off x="4664165" y="4024978"/>
              <a:ext cx="1602781" cy="2201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225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66419" y="622798"/>
            <a:ext cx="10515600" cy="72943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defRPr/>
            </a:pPr>
            <a:r>
              <a:rPr lang="ru-RU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b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осіб</a:t>
            </a:r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b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 </a:t>
            </a:r>
            <a:r>
              <a:rPr lang="ru-RU" b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мали</a:t>
            </a:r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можливості</a:t>
            </a:r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отримати</a:t>
            </a:r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паспорт</a:t>
            </a:r>
            <a:endParaRPr lang="en-US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defRPr/>
            </a:pP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інформацію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про механізм реєстрації учнів, які не мають паспорта, для проходження ДПА у формі ЗНО буде </a:t>
            </a:r>
            <a:r>
              <a:rPr lang="uk-UA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 </a:t>
            </a:r>
            <a:r>
              <a:rPr lang="uk-UA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03.02.2020 </a:t>
            </a:r>
            <a:r>
              <a:rPr lang="uk-UA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р.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розміщено на сайті УЦОЯО в розділі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«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Керівникам закладів освіти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», доступ до якого здійснюється за допомогою логіна та пароля, наданих закладу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</a:p>
          <a:p>
            <a:pPr algn="just">
              <a:buClr>
                <a:srgbClr val="002060"/>
              </a:buClr>
              <a:defRPr/>
            </a:pP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2060"/>
              </a:buClr>
              <a:defRPr/>
            </a:pPr>
            <a:r>
              <a:rPr lang="ru-RU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b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іноземців</a:t>
            </a:r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b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осіб</a:t>
            </a:r>
            <a:r>
              <a:rPr lang="ru-RU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без </a:t>
            </a:r>
            <a:r>
              <a:rPr lang="ru-RU" b="1" dirty="0" err="1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громадянства</a:t>
            </a:r>
            <a:endParaRPr lang="ru-RU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2060"/>
              </a:buClr>
              <a:defRPr/>
            </a:pP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копію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паспортного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або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іншого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документа,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посвідчує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особу +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копію нотаріально засвідченого перекладу української мовою документа </a:t>
            </a:r>
          </a:p>
          <a:p>
            <a:pPr algn="just">
              <a:buClr>
                <a:srgbClr val="002060"/>
              </a:buClr>
              <a:defRPr/>
            </a:pPr>
            <a:endParaRPr lang="uk-UA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uk-UA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осіб, які бажають зареєструватися на додаткову </a:t>
            </a:r>
            <a:r>
              <a:rPr lang="uk-UA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сесію</a:t>
            </a:r>
          </a:p>
          <a:p>
            <a:pPr lvl="0"/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заяву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щодо надання можливості пройти ЗНО з певного(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их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) предмета(ів) під час додаткової сесії, у якій має бути вказана причина, що унеможливлює участь в основній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сесії + документ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, що підтверджує цю причину  </a:t>
            </a:r>
          </a:p>
          <a:p>
            <a:pPr lvl="0"/>
            <a:endParaRPr lang="uk-UA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2060"/>
              </a:buClr>
              <a:defRPr/>
            </a:pPr>
            <a:r>
              <a:rPr lang="uk-UA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uk-UA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осіб, у документах яких є розбіжності в персональних </a:t>
            </a:r>
            <a:r>
              <a:rPr lang="uk-UA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даних </a:t>
            </a:r>
          </a:p>
          <a:p>
            <a:pPr algn="just">
              <a:buClr>
                <a:srgbClr val="002060"/>
              </a:buClr>
              <a:defRPr/>
            </a:pP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копію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свідоцтва про зміну імені, та/або свідоцтва про шлюб, та/або свідоцтва про розірвання шлюбу </a:t>
            </a:r>
            <a:endParaRPr lang="uk-U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2060"/>
              </a:buClr>
              <a:defRPr/>
            </a:pPr>
            <a:endParaRPr lang="uk-U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Clr>
                <a:srgbClr val="002060"/>
              </a:buClr>
              <a:defRPr/>
            </a:pPr>
            <a:r>
              <a:rPr lang="uk-UA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uk-UA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ля </a:t>
            </a:r>
            <a:r>
              <a:rPr lang="uk-UA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осіб із особливими освітніми потребами </a:t>
            </a:r>
            <a:endParaRPr lang="uk-UA" dirty="0"/>
          </a:p>
          <a:p>
            <a:pPr lvl="0" algn="just">
              <a:buClr>
                <a:srgbClr val="002060"/>
              </a:buClr>
              <a:defRPr/>
            </a:pP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оригінал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медичного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висновку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про створення особливих (спеціальних) умов для проходження ЗНО за 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формою первинної облікової документації № 086-3/о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2060"/>
              </a:buClr>
              <a:defRPr/>
            </a:pPr>
            <a:endParaRPr lang="uk-U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2060"/>
              </a:buClr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3425" indent="-285750"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Tx/>
              <a:buChar char="-"/>
              <a:defRPr/>
            </a:pP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-29237" b="-11550"/>
          <a:stretch/>
        </p:blipFill>
        <p:spPr>
          <a:xfrm>
            <a:off x="0" y="0"/>
            <a:ext cx="1500996" cy="772718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sz="2800" b="1" dirty="0" smtClean="0">
                <a:solidFill>
                  <a:schemeClr val="bg1"/>
                </a:solidFill>
              </a:rPr>
              <a:t> </a:t>
            </a:r>
            <a:r>
              <a:rPr lang="uk-UA" sz="2800" b="1" dirty="0">
                <a:solidFill>
                  <a:schemeClr val="bg1"/>
                </a:solidFill>
              </a:rPr>
              <a:t>Окремі випадки - Інші </a:t>
            </a:r>
            <a:r>
              <a:rPr lang="uk-UA" sz="2800" b="1" dirty="0" smtClean="0">
                <a:solidFill>
                  <a:schemeClr val="bg1"/>
                </a:solidFill>
              </a:rPr>
              <a:t>документи </a:t>
            </a:r>
            <a:endParaRPr lang="uk-UA" altLang="ru-RU" sz="28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95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12775</TotalTime>
  <Words>1746</Words>
  <Application>Microsoft Office PowerPoint</Application>
  <PresentationFormat>Широкоэкранный</PresentationFormat>
  <Paragraphs>247</Paragraphs>
  <Slides>26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Arial</vt:lpstr>
      <vt:lpstr>Arial Black</vt:lpstr>
      <vt:lpstr>Calibri</vt:lpstr>
      <vt:lpstr>Calibri Light</vt:lpstr>
      <vt:lpstr>Open Sans</vt:lpstr>
      <vt:lpstr>Open Sans Light</vt:lpstr>
      <vt:lpstr>Times New Roman</vt:lpstr>
      <vt:lpstr>Wingdings</vt:lpstr>
      <vt:lpstr>Тема Office</vt:lpstr>
      <vt:lpstr>Харківський регіональний центр оцінювання якості освіти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Перереєстрація (внесення змін)  здійснюється в межах часу,  відведеного для реєстрації та перереєстрації,  але після отримання Сертифіката  (з 03.02 по 24.03.2020)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Сухарєв Андрій Олексійович</dc:creator>
  <cp:lastModifiedBy>Елена Е. Шматько</cp:lastModifiedBy>
  <cp:revision>373</cp:revision>
  <cp:lastPrinted>2020-01-17T08:39:43Z</cp:lastPrinted>
  <dcterms:created xsi:type="dcterms:W3CDTF">2019-04-04T08:53:31Z</dcterms:created>
  <dcterms:modified xsi:type="dcterms:W3CDTF">2020-01-17T13:20:52Z</dcterms:modified>
</cp:coreProperties>
</file>